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7" r:id="rId2"/>
    <p:sldId id="2147482700" r:id="rId3"/>
    <p:sldId id="2147482721" r:id="rId4"/>
    <p:sldId id="2147482550" r:id="rId5"/>
    <p:sldId id="2134808443" r:id="rId6"/>
    <p:sldId id="2134805155" r:id="rId7"/>
    <p:sldId id="2147482549" r:id="rId8"/>
    <p:sldId id="2147482513" r:id="rId9"/>
    <p:sldId id="2134805394" r:id="rId10"/>
    <p:sldId id="2134809001" r:id="rId11"/>
    <p:sldId id="2147482590" r:id="rId12"/>
    <p:sldId id="2147482594" r:id="rId13"/>
    <p:sldId id="2147482592" r:id="rId14"/>
    <p:sldId id="2147482760" r:id="rId15"/>
    <p:sldId id="2147482761" r:id="rId16"/>
    <p:sldId id="2147482763" r:id="rId17"/>
    <p:sldId id="2147482766" r:id="rId18"/>
    <p:sldId id="2147482767" r:id="rId19"/>
    <p:sldId id="2147482768" r:id="rId20"/>
    <p:sldId id="2134808455" r:id="rId21"/>
    <p:sldId id="2147482729" r:id="rId22"/>
    <p:sldId id="2147482727" r:id="rId23"/>
    <p:sldId id="2147482728" r:id="rId24"/>
    <p:sldId id="2147482531" r:id="rId25"/>
    <p:sldId id="2147482722" r:id="rId26"/>
    <p:sldId id="2147482723" r:id="rId27"/>
    <p:sldId id="2147482662" r:id="rId28"/>
    <p:sldId id="2147482730" r:id="rId29"/>
    <p:sldId id="2134808468" r:id="rId30"/>
    <p:sldId id="2147482518" r:id="rId31"/>
    <p:sldId id="2147482751" r:id="rId32"/>
    <p:sldId id="2147482667" r:id="rId33"/>
    <p:sldId id="2147482538" r:id="rId34"/>
    <p:sldId id="2147482737" r:id="rId35"/>
    <p:sldId id="2147482733" r:id="rId36"/>
    <p:sldId id="2147482744" r:id="rId37"/>
    <p:sldId id="2147482519" r:id="rId38"/>
    <p:sldId id="2147482752" r:id="rId39"/>
    <p:sldId id="2147482753" r:id="rId40"/>
    <p:sldId id="2147482755" r:id="rId41"/>
    <p:sldId id="2147482756" r:id="rId42"/>
    <p:sldId id="2134804803" r:id="rId43"/>
  </p:sldIdLst>
  <p:sldSz cx="13716000" cy="10287000"/>
  <p:notesSz cx="6858000" cy="9144000"/>
  <p:embeddedFontLst>
    <p:embeddedFont>
      <p:font typeface="A Massir Ballpoint" panose="00000100000000000000" pitchFamily="2" charset="-78"/>
      <p:bold r:id="rId45"/>
    </p:embeddedFont>
    <p:embeddedFont>
      <p:font typeface="Arimo Italics" panose="020B0604020202020204" charset="0"/>
      <p:regular r:id="rId46"/>
      <p:italic r:id="rId47"/>
    </p:embeddedFont>
    <p:embeddedFont>
      <p:font typeface="Carelia" pitchFamily="2" charset="0"/>
      <p:regular r:id="rId48"/>
    </p:embeddedFont>
    <p:embeddedFont>
      <p:font typeface="Dosis" panose="02010703020202060003" pitchFamily="2" charset="0"/>
      <p:regular r:id="rId49"/>
      <p:bold r:id="rId50"/>
    </p:embeddedFont>
    <p:embeddedFont>
      <p:font typeface="Microsoft Uighur" panose="02000000000000000000" pitchFamily="2" charset="-78"/>
      <p:regular r:id="rId51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FC20A81-9F0F-4BDA-ADA4-4436B8BE26B1}">
          <p14:sldIdLst>
            <p14:sldId id="257"/>
            <p14:sldId id="2147482700"/>
            <p14:sldId id="2147482721"/>
            <p14:sldId id="2147482550"/>
            <p14:sldId id="2134808443"/>
            <p14:sldId id="2134805155"/>
            <p14:sldId id="2147482549"/>
            <p14:sldId id="2147482513"/>
            <p14:sldId id="2134805394"/>
            <p14:sldId id="2134809001"/>
            <p14:sldId id="2147482590"/>
            <p14:sldId id="2147482594"/>
            <p14:sldId id="2147482592"/>
            <p14:sldId id="2147482760"/>
            <p14:sldId id="2147482761"/>
            <p14:sldId id="2147482763"/>
            <p14:sldId id="2147482766"/>
            <p14:sldId id="2147482767"/>
            <p14:sldId id="2147482768"/>
            <p14:sldId id="2134808455"/>
            <p14:sldId id="2147482729"/>
            <p14:sldId id="2147482727"/>
            <p14:sldId id="2147482728"/>
            <p14:sldId id="2147482531"/>
            <p14:sldId id="2147482722"/>
            <p14:sldId id="2147482723"/>
            <p14:sldId id="2147482662"/>
            <p14:sldId id="2147482730"/>
            <p14:sldId id="2134808468"/>
            <p14:sldId id="2147482518"/>
            <p14:sldId id="2147482751"/>
            <p14:sldId id="2147482667"/>
            <p14:sldId id="2147482538"/>
            <p14:sldId id="2147482737"/>
            <p14:sldId id="2147482733"/>
            <p14:sldId id="2147482744"/>
            <p14:sldId id="2147482519"/>
            <p14:sldId id="2147482752"/>
            <p14:sldId id="2147482753"/>
            <p14:sldId id="2147482755"/>
            <p14:sldId id="2147482756"/>
            <p14:sldId id="2134804803"/>
          </p14:sldIdLst>
        </p14:section>
        <p14:section name="Section sans titre" id="{28269ACC-50C4-4FA5-A604-E64E8013E8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585"/>
    <a:srgbClr val="83A343"/>
    <a:srgbClr val="743A00"/>
    <a:srgbClr val="964B00"/>
    <a:srgbClr val="88CCCE"/>
    <a:srgbClr val="43A1A3"/>
    <a:srgbClr val="99BA56"/>
    <a:srgbClr val="000000"/>
    <a:srgbClr val="85A644"/>
    <a:srgbClr val="88A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7E8F89-2245-489C-84BE-E8C93232293A}" v="29" dt="2025-08-17T16:45:53.4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90327" autoAdjust="0"/>
  </p:normalViewPr>
  <p:slideViewPr>
    <p:cSldViewPr>
      <p:cViewPr varScale="1">
        <p:scale>
          <a:sx n="48" d="100"/>
          <a:sy n="48" d="100"/>
        </p:scale>
        <p:origin x="1402" y="38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579"/>
    </p:cViewPr>
  </p:sorterViewPr>
  <p:notesViewPr>
    <p:cSldViewPr>
      <p:cViewPr>
        <p:scale>
          <a:sx n="80" d="100"/>
          <a:sy n="80" d="100"/>
        </p:scale>
        <p:origin x="2755" y="-4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54976A81-8849-4F35-8359-AD67C3A6D20C}" type="datetimeFigureOut">
              <a:rPr lang="fr-MA" smtClean="0"/>
              <a:pPr/>
              <a:t>26/09/2025</a:t>
            </a:fld>
            <a:endParaRPr lang="fr-M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M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BA0AE87F-B08A-4342-80EC-80A3A2B8D41A}" type="slidenum">
              <a:rPr lang="fr-MA" smtClean="0"/>
              <a:pPr/>
              <a:t>‹N°›</a:t>
            </a:fld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79087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AE87F-B08A-4342-80EC-80A3A2B8D41A}" type="slidenum">
              <a:rPr lang="fr-MA" smtClean="0"/>
              <a:pPr/>
              <a:t>35</a:t>
            </a:fld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391798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3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3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5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73055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435105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5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Dosis" pitchFamily="2" charset="0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osis" pitchFamily="2" charset="0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Dosis" pitchFamily="2" charset="0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Dosis" pitchFamily="2" charset="0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12" Type="http://schemas.openxmlformats.org/officeDocument/2006/relationships/image" Target="../media/image40.jpe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20.png"/><Relationship Id="rId11" Type="http://schemas.openxmlformats.org/officeDocument/2006/relationships/image" Target="../media/image39.png"/><Relationship Id="rId5" Type="http://schemas.openxmlformats.org/officeDocument/2006/relationships/image" Target="../media/image26.svg"/><Relationship Id="rId10" Type="http://schemas.openxmlformats.org/officeDocument/2006/relationships/image" Target="../media/image38.png"/><Relationship Id="rId4" Type="http://schemas.openxmlformats.org/officeDocument/2006/relationships/image" Target="../media/image25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26.svg"/><Relationship Id="rId11" Type="http://schemas.openxmlformats.org/officeDocument/2006/relationships/image" Target="../media/image46.png"/><Relationship Id="rId5" Type="http://schemas.openxmlformats.org/officeDocument/2006/relationships/image" Target="../media/image25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20.png"/><Relationship Id="rId11" Type="http://schemas.openxmlformats.org/officeDocument/2006/relationships/image" Target="../media/image52.png"/><Relationship Id="rId5" Type="http://schemas.openxmlformats.org/officeDocument/2006/relationships/image" Target="../media/image26.svg"/><Relationship Id="rId10" Type="http://schemas.openxmlformats.org/officeDocument/2006/relationships/image" Target="../media/image51.png"/><Relationship Id="rId4" Type="http://schemas.openxmlformats.org/officeDocument/2006/relationships/image" Target="../media/image25.png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0.png"/><Relationship Id="rId11" Type="http://schemas.openxmlformats.org/officeDocument/2006/relationships/image" Target="../media/image58.png"/><Relationship Id="rId5" Type="http://schemas.openxmlformats.org/officeDocument/2006/relationships/image" Target="../media/image26.svg"/><Relationship Id="rId10" Type="http://schemas.openxmlformats.org/officeDocument/2006/relationships/image" Target="../media/image57.png"/><Relationship Id="rId4" Type="http://schemas.openxmlformats.org/officeDocument/2006/relationships/image" Target="../media/image25.png"/><Relationship Id="rId9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20.png"/><Relationship Id="rId11" Type="http://schemas.openxmlformats.org/officeDocument/2006/relationships/image" Target="../media/image65.png"/><Relationship Id="rId5" Type="http://schemas.openxmlformats.org/officeDocument/2006/relationships/image" Target="../media/image26.svg"/><Relationship Id="rId10" Type="http://schemas.openxmlformats.org/officeDocument/2006/relationships/image" Target="../media/image64.png"/><Relationship Id="rId4" Type="http://schemas.openxmlformats.org/officeDocument/2006/relationships/image" Target="../media/image25.pn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69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6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0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5" Type="http://schemas.openxmlformats.org/officeDocument/2006/relationships/image" Target="../media/image69.png"/><Relationship Id="rId4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7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72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3" Type="http://schemas.openxmlformats.org/officeDocument/2006/relationships/image" Target="../media/image26.svg"/><Relationship Id="rId7" Type="http://schemas.openxmlformats.org/officeDocument/2006/relationships/image" Target="../media/image59.png"/><Relationship Id="rId12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5.png"/><Relationship Id="rId5" Type="http://schemas.openxmlformats.org/officeDocument/2006/relationships/image" Target="../media/image54.png"/><Relationship Id="rId10" Type="http://schemas.openxmlformats.org/officeDocument/2006/relationships/image" Target="../media/image42.png"/><Relationship Id="rId4" Type="http://schemas.openxmlformats.org/officeDocument/2006/relationships/image" Target="../media/image63.png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10.xml"/><Relationship Id="rId16" Type="http://schemas.openxmlformats.org/officeDocument/2006/relationships/image" Target="../media/image15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5.svg"/><Relationship Id="rId5" Type="http://schemas.openxmlformats.org/officeDocument/2006/relationships/tags" Target="../tags/tag13.xm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image" Target="../media/image3.jpe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5.svg"/><Relationship Id="rId18" Type="http://schemas.openxmlformats.org/officeDocument/2006/relationships/image" Target="../media/image21.jpeg"/><Relationship Id="rId3" Type="http://schemas.openxmlformats.org/officeDocument/2006/relationships/tags" Target="../tags/tag18.xml"/><Relationship Id="rId21" Type="http://schemas.openxmlformats.org/officeDocument/2006/relationships/image" Target="../media/image24.jpeg"/><Relationship Id="rId7" Type="http://schemas.openxmlformats.org/officeDocument/2006/relationships/tags" Target="../tags/tag22.xml"/><Relationship Id="rId12" Type="http://schemas.openxmlformats.org/officeDocument/2006/relationships/image" Target="../media/image4.png"/><Relationship Id="rId17" Type="http://schemas.openxmlformats.org/officeDocument/2006/relationships/image" Target="../media/image20.png"/><Relationship Id="rId2" Type="http://schemas.openxmlformats.org/officeDocument/2006/relationships/tags" Target="../tags/tag17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.jpeg"/><Relationship Id="rId5" Type="http://schemas.openxmlformats.org/officeDocument/2006/relationships/tags" Target="../tags/tag20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22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8.xml"/><Relationship Id="rId7" Type="http://schemas.openxmlformats.org/officeDocument/2006/relationships/image" Target="../media/image27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352800" y="2866736"/>
            <a:ext cx="8130777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ct val="150000"/>
              </a:lnSpc>
            </a:pPr>
            <a:r>
              <a:rPr lang="en-US" sz="3200" dirty="0" err="1">
                <a:solidFill>
                  <a:srgbClr val="32787A"/>
                </a:solidFill>
                <a:latin typeface="Carelia"/>
              </a:rPr>
              <a:t>Programme</a:t>
            </a:r>
            <a:r>
              <a:rPr lang="en-US" sz="3200" dirty="0">
                <a:solidFill>
                  <a:srgbClr val="32787A"/>
                </a:solidFill>
                <a:latin typeface="Carelia"/>
              </a:rPr>
              <a:t> de </a:t>
            </a:r>
            <a:r>
              <a:rPr lang="en-US" sz="3200" dirty="0" err="1">
                <a:solidFill>
                  <a:srgbClr val="32787A"/>
                </a:solidFill>
                <a:latin typeface="Carelia"/>
              </a:rPr>
              <a:t>remédiation</a:t>
            </a:r>
            <a:r>
              <a:rPr lang="en-US" sz="3200" dirty="0">
                <a:solidFill>
                  <a:srgbClr val="32787A"/>
                </a:solidFill>
                <a:latin typeface="Carelia"/>
              </a:rPr>
              <a:t>  intensive </a:t>
            </a:r>
          </a:p>
          <a:p>
            <a:pPr algn="ctr" defTabSz="685834">
              <a:lnSpc>
                <a:spcPct val="150000"/>
              </a:lnSpc>
            </a:pPr>
            <a:r>
              <a:rPr lang="en-US" sz="3200" dirty="0">
                <a:solidFill>
                  <a:srgbClr val="32787A"/>
                </a:solidFill>
                <a:latin typeface="Carelia"/>
              </a:rPr>
              <a:t>     -Français-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DEA8EF-E746-A63E-76B4-9205D5002C8C}"/>
              </a:ext>
            </a:extLst>
          </p:cNvPr>
          <p:cNvSpPr txBox="1"/>
          <p:nvPr/>
        </p:nvSpPr>
        <p:spPr>
          <a:xfrm>
            <a:off x="4019814" y="9625936"/>
            <a:ext cx="6035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34"/>
            <a:r>
              <a:rPr lang="fr-MA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Version expérimentale pour les Ecoles Pionnières. </a:t>
            </a:r>
          </a:p>
          <a:p>
            <a:pPr algn="ctr" defTabSz="685834"/>
            <a:r>
              <a:rPr lang="fr-MA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Non définitive. En cours d’amélioration.  </a:t>
            </a:r>
          </a:p>
        </p:txBody>
      </p:sp>
      <p:pic>
        <p:nvPicPr>
          <p:cNvPr id="2050" name="Picture 2" descr="الصفحة الرئيسية">
            <a:extLst>
              <a:ext uri="{FF2B5EF4-FFF2-40B4-BE49-F238E27FC236}">
                <a16:creationId xmlns:a16="http://schemas.microsoft.com/office/drawing/2014/main" id="{6639833F-3EB5-41FA-6625-3CC8E815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605" y="368771"/>
            <a:ext cx="7666790" cy="144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 descr="Une image contenant texte, dessin humoristique, clipart&#10;&#10;Le contenu généré par l’IA peut être incorrect.">
            <a:extLst>
              <a:ext uri="{FF2B5EF4-FFF2-40B4-BE49-F238E27FC236}">
                <a16:creationId xmlns:a16="http://schemas.microsoft.com/office/drawing/2014/main" id="{52304A1A-C1CD-8C93-0AA8-BB88C4EB56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D6ECF1"/>
              </a:clrFrom>
              <a:clrTo>
                <a:srgbClr val="D6ECF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696" y="5143499"/>
            <a:ext cx="2647086" cy="5087341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D86A752E-B325-866A-C7EB-9F771744DA05}"/>
              </a:ext>
            </a:extLst>
          </p:cNvPr>
          <p:cNvGrpSpPr/>
          <p:nvPr/>
        </p:nvGrpSpPr>
        <p:grpSpPr>
          <a:xfrm>
            <a:off x="309197" y="2071051"/>
            <a:ext cx="2448861" cy="2034926"/>
            <a:chOff x="7058682" y="1822095"/>
            <a:chExt cx="1632647" cy="1356678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A589E385-7C2F-F4A3-9FC5-189A57948CCC}"/>
                </a:ext>
              </a:extLst>
            </p:cNvPr>
            <p:cNvGrpSpPr/>
            <p:nvPr/>
          </p:nvGrpSpPr>
          <p:grpSpPr>
            <a:xfrm flipH="1">
              <a:off x="7177560" y="1822095"/>
              <a:ext cx="1394889" cy="1356678"/>
              <a:chOff x="104413" y="285341"/>
              <a:chExt cx="2111435" cy="2053595"/>
            </a:xfrm>
          </p:grpSpPr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3997BBE7-372D-747A-A3F9-F2FB72F45D59}"/>
                  </a:ext>
                </a:extLst>
              </p:cNvPr>
              <p:cNvSpPr txBox="1"/>
              <p:nvPr/>
            </p:nvSpPr>
            <p:spPr>
              <a:xfrm rot="19636752">
                <a:off x="104413" y="536954"/>
                <a:ext cx="2052844" cy="1444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المقاعد</a:t>
                </a:r>
              </a:p>
              <a:p>
                <a:pPr algn="ctr" rtl="1"/>
                <a:r>
                  <a:rPr lang="ar-MA" sz="28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 Massir Ballpoint" panose="00000100000000000000" pitchFamily="2" charset="-78"/>
                    <a:cs typeface="Boahmed Alhour" pitchFamily="2" charset="-78"/>
                  </a:rPr>
                  <a:t>محدودة</a:t>
                </a:r>
                <a:endParaRPr lang="ar-MA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 Massir Ballpoint" panose="00000100000000000000" pitchFamily="2" charset="-78"/>
                  <a:cs typeface="Boahmed Alhour" pitchFamily="2" charset="-78"/>
                </a:endParaRPr>
              </a:p>
            </p:txBody>
          </p:sp>
          <p:grpSp>
            <p:nvGrpSpPr>
              <p:cNvPr id="11" name="Graphique 72">
                <a:extLst>
                  <a:ext uri="{FF2B5EF4-FFF2-40B4-BE49-F238E27FC236}">
                    <a16:creationId xmlns:a16="http://schemas.microsoft.com/office/drawing/2014/main" id="{89A8E5BC-78AA-82DF-4F71-4ED93C918433}"/>
                  </a:ext>
                </a:extLst>
              </p:cNvPr>
              <p:cNvGrpSpPr/>
              <p:nvPr/>
            </p:nvGrpSpPr>
            <p:grpSpPr>
              <a:xfrm>
                <a:off x="157531" y="285341"/>
                <a:ext cx="2058317" cy="2053595"/>
                <a:chOff x="157531" y="285341"/>
                <a:chExt cx="2058317" cy="2053595"/>
              </a:xfrm>
            </p:grpSpPr>
            <p:sp>
              <p:nvSpPr>
                <p:cNvPr id="12" name="Forme libre : forme 11">
                  <a:extLst>
                    <a:ext uri="{FF2B5EF4-FFF2-40B4-BE49-F238E27FC236}">
                      <a16:creationId xmlns:a16="http://schemas.microsoft.com/office/drawing/2014/main" id="{C561681A-7840-4EC8-F9D7-D554B68851FC}"/>
                    </a:ext>
                  </a:extLst>
                </p:cNvPr>
                <p:cNvSpPr/>
                <p:nvPr/>
              </p:nvSpPr>
              <p:spPr>
                <a:xfrm>
                  <a:off x="157531" y="285341"/>
                  <a:ext cx="2058317" cy="2053595"/>
                </a:xfrm>
                <a:custGeom>
                  <a:avLst/>
                  <a:gdLst>
                    <a:gd name="connsiteX0" fmla="*/ 1980901 w 2058317"/>
                    <a:gd name="connsiteY0" fmla="*/ 1385151 h 2053595"/>
                    <a:gd name="connsiteX1" fmla="*/ 2008670 w 2058317"/>
                    <a:gd name="connsiteY1" fmla="*/ 1343789 h 2053595"/>
                    <a:gd name="connsiteX2" fmla="*/ 2009059 w 2058317"/>
                    <a:gd name="connsiteY2" fmla="*/ 1343401 h 2053595"/>
                    <a:gd name="connsiteX3" fmla="*/ 2057217 w 2058317"/>
                    <a:gd name="connsiteY3" fmla="*/ 980854 h 2053595"/>
                    <a:gd name="connsiteX4" fmla="*/ 1070165 w 2058317"/>
                    <a:gd name="connsiteY4" fmla="*/ 792 h 2053595"/>
                    <a:gd name="connsiteX5" fmla="*/ 0 w 2058317"/>
                    <a:gd name="connsiteY5" fmla="*/ 1029206 h 2053595"/>
                    <a:gd name="connsiteX6" fmla="*/ 925301 w 2058317"/>
                    <a:gd name="connsiteY6" fmla="*/ 2052960 h 2053595"/>
                    <a:gd name="connsiteX7" fmla="*/ 1003170 w 2058317"/>
                    <a:gd name="connsiteY7" fmla="*/ 2035289 h 2053595"/>
                    <a:gd name="connsiteX8" fmla="*/ 1980707 w 2058317"/>
                    <a:gd name="connsiteY8" fmla="*/ 1385928 h 2053595"/>
                    <a:gd name="connsiteX9" fmla="*/ 1980901 w 2058317"/>
                    <a:gd name="connsiteY9" fmla="*/ 1385151 h 2053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58317" h="2053595">
                      <a:moveTo>
                        <a:pt x="1980901" y="1385151"/>
                      </a:moveTo>
                      <a:cubicBezTo>
                        <a:pt x="1991388" y="1372140"/>
                        <a:pt x="1997019" y="1356023"/>
                        <a:pt x="2008670" y="1343789"/>
                      </a:cubicBezTo>
                      <a:cubicBezTo>
                        <a:pt x="2008864" y="1343595"/>
                        <a:pt x="2009059" y="1343595"/>
                        <a:pt x="2009059" y="1343401"/>
                      </a:cubicBezTo>
                      <a:cubicBezTo>
                        <a:pt x="2045566" y="1229801"/>
                        <a:pt x="2063043" y="1107852"/>
                        <a:pt x="2057217" y="980854"/>
                      </a:cubicBezTo>
                      <a:cubicBezTo>
                        <a:pt x="2032944" y="450529"/>
                        <a:pt x="1600489" y="21376"/>
                        <a:pt x="1070165" y="792"/>
                      </a:cubicBezTo>
                      <a:cubicBezTo>
                        <a:pt x="483137" y="-21928"/>
                        <a:pt x="0" y="447228"/>
                        <a:pt x="0" y="1029206"/>
                      </a:cubicBezTo>
                      <a:cubicBezTo>
                        <a:pt x="0" y="1562444"/>
                        <a:pt x="405657" y="2000918"/>
                        <a:pt x="925301" y="2052960"/>
                      </a:cubicBezTo>
                      <a:cubicBezTo>
                        <a:pt x="952487" y="2055679"/>
                        <a:pt x="979868" y="2049659"/>
                        <a:pt x="1003170" y="2035289"/>
                      </a:cubicBezTo>
                      <a:cubicBezTo>
                        <a:pt x="1171142" y="1931593"/>
                        <a:pt x="1853709" y="1481273"/>
                        <a:pt x="1980707" y="1385928"/>
                      </a:cubicBezTo>
                      <a:cubicBezTo>
                        <a:pt x="1980707" y="1385733"/>
                        <a:pt x="1980707" y="1385345"/>
                        <a:pt x="1980901" y="1385151"/>
                      </a:cubicBezTo>
                      <a:close/>
                    </a:path>
                  </a:pathLst>
                </a:custGeom>
                <a:gradFill>
                  <a:gsLst>
                    <a:gs pos="50000">
                      <a:srgbClr val="38A4B4"/>
                    </a:gs>
                    <a:gs pos="0">
                      <a:srgbClr val="70B1B6"/>
                    </a:gs>
                    <a:gs pos="100000">
                      <a:srgbClr val="0097B2"/>
                    </a:gs>
                  </a:gsLst>
                  <a:lin ang="5400000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13" name="Forme libre : forme 12">
                  <a:extLst>
                    <a:ext uri="{FF2B5EF4-FFF2-40B4-BE49-F238E27FC236}">
                      <a16:creationId xmlns:a16="http://schemas.microsoft.com/office/drawing/2014/main" id="{8E7D8065-74F7-92C4-A61D-2808293B70BB}"/>
                    </a:ext>
                  </a:extLst>
                </p:cNvPr>
                <p:cNvSpPr/>
                <p:nvPr/>
              </p:nvSpPr>
              <p:spPr>
                <a:xfrm>
                  <a:off x="930202" y="1608353"/>
                  <a:ext cx="1239495" cy="722809"/>
                </a:xfrm>
                <a:custGeom>
                  <a:avLst/>
                  <a:gdLst>
                    <a:gd name="connsiteX0" fmla="*/ 1239496 w 1239495"/>
                    <a:gd name="connsiteY0" fmla="*/ 0 h 722809"/>
                    <a:gd name="connsiteX1" fmla="*/ 1149587 w 1239495"/>
                    <a:gd name="connsiteY1" fmla="*/ 36313 h 722809"/>
                    <a:gd name="connsiteX2" fmla="*/ 1039871 w 1239495"/>
                    <a:gd name="connsiteY2" fmla="*/ 41168 h 722809"/>
                    <a:gd name="connsiteX3" fmla="*/ 822382 w 1239495"/>
                    <a:gd name="connsiteY3" fmla="*/ 88549 h 722809"/>
                    <a:gd name="connsiteX4" fmla="*/ 624894 w 1239495"/>
                    <a:gd name="connsiteY4" fmla="*/ 179235 h 722809"/>
                    <a:gd name="connsiteX5" fmla="*/ 452456 w 1239495"/>
                    <a:gd name="connsiteY5" fmla="*/ 307786 h 722809"/>
                    <a:gd name="connsiteX6" fmla="*/ 310505 w 1239495"/>
                    <a:gd name="connsiteY6" fmla="*/ 468961 h 722809"/>
                    <a:gd name="connsiteX7" fmla="*/ 218849 w 1239495"/>
                    <a:gd name="connsiteY7" fmla="*/ 625671 h 722809"/>
                    <a:gd name="connsiteX8" fmla="*/ 166612 w 1239495"/>
                    <a:gd name="connsiteY8" fmla="*/ 677130 h 722809"/>
                    <a:gd name="connsiteX9" fmla="*/ 0 w 1239495"/>
                    <a:gd name="connsiteY9" fmla="*/ 692471 h 722809"/>
                    <a:gd name="connsiteX10" fmla="*/ 179429 w 1239495"/>
                    <a:gd name="connsiteY10" fmla="*/ 721599 h 722809"/>
                    <a:gd name="connsiteX11" fmla="*/ 788982 w 1239495"/>
                    <a:gd name="connsiteY11" fmla="*/ 407598 h 722809"/>
                    <a:gd name="connsiteX12" fmla="*/ 1166093 w 1239495"/>
                    <a:gd name="connsiteY12" fmla="*/ 99424 h 722809"/>
                    <a:gd name="connsiteX13" fmla="*/ 1199687 w 1239495"/>
                    <a:gd name="connsiteY13" fmla="*/ 66218 h 722809"/>
                    <a:gd name="connsiteX14" fmla="*/ 1239496 w 1239495"/>
                    <a:gd name="connsiteY14" fmla="*/ 0 h 72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39495" h="722809">
                      <a:moveTo>
                        <a:pt x="1239496" y="0"/>
                      </a:moveTo>
                      <a:cubicBezTo>
                        <a:pt x="1220077" y="32818"/>
                        <a:pt x="1182016" y="36895"/>
                        <a:pt x="1149587" y="36313"/>
                      </a:cubicBezTo>
                      <a:cubicBezTo>
                        <a:pt x="1112886" y="35730"/>
                        <a:pt x="1076379" y="37284"/>
                        <a:pt x="1039871" y="41168"/>
                      </a:cubicBezTo>
                      <a:cubicBezTo>
                        <a:pt x="965886" y="48935"/>
                        <a:pt x="892872" y="64858"/>
                        <a:pt x="822382" y="88549"/>
                      </a:cubicBezTo>
                      <a:cubicBezTo>
                        <a:pt x="753640" y="111658"/>
                        <a:pt x="687228" y="142145"/>
                        <a:pt x="624894" y="179235"/>
                      </a:cubicBezTo>
                      <a:cubicBezTo>
                        <a:pt x="563142" y="215936"/>
                        <a:pt x="505274" y="259045"/>
                        <a:pt x="452456" y="307786"/>
                      </a:cubicBezTo>
                      <a:cubicBezTo>
                        <a:pt x="399831" y="356333"/>
                        <a:pt x="352061" y="410511"/>
                        <a:pt x="310505" y="468961"/>
                      </a:cubicBezTo>
                      <a:cubicBezTo>
                        <a:pt x="275357" y="518285"/>
                        <a:pt x="244676" y="570910"/>
                        <a:pt x="218849" y="625671"/>
                      </a:cubicBezTo>
                      <a:cubicBezTo>
                        <a:pt x="210693" y="642759"/>
                        <a:pt x="186031" y="665867"/>
                        <a:pt x="166612" y="677130"/>
                      </a:cubicBezTo>
                      <a:cubicBezTo>
                        <a:pt x="84471" y="724900"/>
                        <a:pt x="41168" y="698879"/>
                        <a:pt x="0" y="692471"/>
                      </a:cubicBezTo>
                      <a:cubicBezTo>
                        <a:pt x="108745" y="731891"/>
                        <a:pt x="179429" y="721599"/>
                        <a:pt x="179429" y="721599"/>
                      </a:cubicBezTo>
                      <a:cubicBezTo>
                        <a:pt x="285649" y="714996"/>
                        <a:pt x="563531" y="561200"/>
                        <a:pt x="788982" y="407598"/>
                      </a:cubicBezTo>
                      <a:cubicBezTo>
                        <a:pt x="940642" y="304291"/>
                        <a:pt x="1065310" y="197488"/>
                        <a:pt x="1166093" y="99424"/>
                      </a:cubicBezTo>
                      <a:cubicBezTo>
                        <a:pt x="1179686" y="87384"/>
                        <a:pt x="1190560" y="76315"/>
                        <a:pt x="1199687" y="66218"/>
                      </a:cubicBezTo>
                      <a:cubicBezTo>
                        <a:pt x="1225708" y="37672"/>
                        <a:pt x="1239496" y="0"/>
                        <a:pt x="1239496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05664"/>
                    </a:gs>
                    <a:gs pos="99350">
                      <a:srgbClr val="0097B2"/>
                    </a:gs>
                  </a:gsLst>
                  <a:lin ang="14501957" scaled="1"/>
                </a:gradFill>
                <a:ln w="1365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2DDA2F0-74A7-F51A-0675-9A78D41406CA}"/>
                </a:ext>
              </a:extLst>
            </p:cNvPr>
            <p:cNvSpPr txBox="1"/>
            <p:nvPr/>
          </p:nvSpPr>
          <p:spPr>
            <a:xfrm>
              <a:off x="7058682" y="2017904"/>
              <a:ext cx="1632647" cy="430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Niveau </a:t>
              </a:r>
              <a:endParaRPr lang="ar-MA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2ECC0D99-ED63-7A59-2707-505D324A19DB}"/>
                </a:ext>
              </a:extLst>
            </p:cNvPr>
            <p:cNvSpPr txBox="1"/>
            <p:nvPr/>
          </p:nvSpPr>
          <p:spPr>
            <a:xfrm>
              <a:off x="7177562" y="2300370"/>
              <a:ext cx="1359797" cy="6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</a:t>
              </a:r>
              <a:endParaRPr lang="ar-MA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0347C5EE-59FD-779E-70F4-ADF2B02D33E0}"/>
              </a:ext>
            </a:extLst>
          </p:cNvPr>
          <p:cNvGrpSpPr/>
          <p:nvPr/>
        </p:nvGrpSpPr>
        <p:grpSpPr>
          <a:xfrm flipH="1">
            <a:off x="3473611" y="5105224"/>
            <a:ext cx="6768777" cy="3759552"/>
            <a:chOff x="4513387" y="4777723"/>
            <a:chExt cx="6768777" cy="3759552"/>
          </a:xfrm>
        </p:grpSpPr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6C61C342-265D-802D-4E55-9FBF757799A8}"/>
                </a:ext>
              </a:extLst>
            </p:cNvPr>
            <p:cNvGrpSpPr/>
            <p:nvPr/>
          </p:nvGrpSpPr>
          <p:grpSpPr>
            <a:xfrm>
              <a:off x="4513387" y="4777723"/>
              <a:ext cx="5583763" cy="3759552"/>
              <a:chOff x="3008651" y="3703910"/>
              <a:chExt cx="3722676" cy="2506480"/>
            </a:xfrm>
          </p:grpSpPr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9723B99A-FC75-927D-89B0-07C638202EF9}"/>
                  </a:ext>
                </a:extLst>
              </p:cNvPr>
              <p:cNvGrpSpPr/>
              <p:nvPr/>
            </p:nvGrpSpPr>
            <p:grpSpPr>
              <a:xfrm flipH="1">
                <a:off x="3008651" y="3703910"/>
                <a:ext cx="3722676" cy="2506480"/>
                <a:chOff x="1305583" y="3824997"/>
                <a:chExt cx="4112826" cy="2506480"/>
              </a:xfrm>
            </p:grpSpPr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74878F05-3958-B10D-6AF9-0A13624F3485}"/>
                    </a:ext>
                  </a:extLst>
                </p:cNvPr>
                <p:cNvSpPr/>
                <p:nvPr/>
              </p:nvSpPr>
              <p:spPr>
                <a:xfrm rot="21338648" flipV="1">
                  <a:off x="1536175" y="4375738"/>
                  <a:ext cx="3882234" cy="1955739"/>
                </a:xfrm>
                <a:custGeom>
                  <a:avLst/>
                  <a:gdLst>
                    <a:gd name="connsiteX0" fmla="*/ 138545 w 2969491"/>
                    <a:gd name="connsiteY0" fmla="*/ 124691 h 651164"/>
                    <a:gd name="connsiteX1" fmla="*/ 2706255 w 2969491"/>
                    <a:gd name="connsiteY1" fmla="*/ 0 h 651164"/>
                    <a:gd name="connsiteX2" fmla="*/ 2890982 w 2969491"/>
                    <a:gd name="connsiteY2" fmla="*/ 78509 h 651164"/>
                    <a:gd name="connsiteX3" fmla="*/ 2969491 w 2969491"/>
                    <a:gd name="connsiteY3" fmla="*/ 258618 h 651164"/>
                    <a:gd name="connsiteX4" fmla="*/ 2872509 w 2969491"/>
                    <a:gd name="connsiteY4" fmla="*/ 378691 h 651164"/>
                    <a:gd name="connsiteX5" fmla="*/ 170873 w 2969491"/>
                    <a:gd name="connsiteY5" fmla="*/ 651164 h 651164"/>
                    <a:gd name="connsiteX6" fmla="*/ 9236 w 2969491"/>
                    <a:gd name="connsiteY6" fmla="*/ 531091 h 651164"/>
                    <a:gd name="connsiteX7" fmla="*/ 0 w 2969491"/>
                    <a:gd name="connsiteY7" fmla="*/ 207818 h 651164"/>
                    <a:gd name="connsiteX8" fmla="*/ 138545 w 2969491"/>
                    <a:gd name="connsiteY8" fmla="*/ 124691 h 651164"/>
                    <a:gd name="connsiteX0" fmla="*/ 138545 w 2969491"/>
                    <a:gd name="connsiteY0" fmla="*/ 124691 h 651164"/>
                    <a:gd name="connsiteX1" fmla="*/ 2706255 w 2969491"/>
                    <a:gd name="connsiteY1" fmla="*/ 0 h 651164"/>
                    <a:gd name="connsiteX2" fmla="*/ 2890982 w 2969491"/>
                    <a:gd name="connsiteY2" fmla="*/ 78509 h 651164"/>
                    <a:gd name="connsiteX3" fmla="*/ 2969491 w 2969491"/>
                    <a:gd name="connsiteY3" fmla="*/ 258618 h 651164"/>
                    <a:gd name="connsiteX4" fmla="*/ 2872509 w 2969491"/>
                    <a:gd name="connsiteY4" fmla="*/ 378691 h 651164"/>
                    <a:gd name="connsiteX5" fmla="*/ 170873 w 2969491"/>
                    <a:gd name="connsiteY5" fmla="*/ 651164 h 651164"/>
                    <a:gd name="connsiteX6" fmla="*/ 9236 w 2969491"/>
                    <a:gd name="connsiteY6" fmla="*/ 531091 h 651164"/>
                    <a:gd name="connsiteX7" fmla="*/ 0 w 2969491"/>
                    <a:gd name="connsiteY7" fmla="*/ 207818 h 651164"/>
                    <a:gd name="connsiteX8" fmla="*/ 138545 w 2969491"/>
                    <a:gd name="connsiteY8" fmla="*/ 124691 h 651164"/>
                    <a:gd name="connsiteX0" fmla="*/ 138545 w 2969491"/>
                    <a:gd name="connsiteY0" fmla="*/ 124691 h 651164"/>
                    <a:gd name="connsiteX1" fmla="*/ 2706255 w 2969491"/>
                    <a:gd name="connsiteY1" fmla="*/ 0 h 651164"/>
                    <a:gd name="connsiteX2" fmla="*/ 2890982 w 2969491"/>
                    <a:gd name="connsiteY2" fmla="*/ 78509 h 651164"/>
                    <a:gd name="connsiteX3" fmla="*/ 2969491 w 2969491"/>
                    <a:gd name="connsiteY3" fmla="*/ 258618 h 651164"/>
                    <a:gd name="connsiteX4" fmla="*/ 2872509 w 2969491"/>
                    <a:gd name="connsiteY4" fmla="*/ 378691 h 651164"/>
                    <a:gd name="connsiteX5" fmla="*/ 170873 w 2969491"/>
                    <a:gd name="connsiteY5" fmla="*/ 651164 h 651164"/>
                    <a:gd name="connsiteX6" fmla="*/ 9236 w 2969491"/>
                    <a:gd name="connsiteY6" fmla="*/ 531091 h 651164"/>
                    <a:gd name="connsiteX7" fmla="*/ 0 w 2969491"/>
                    <a:gd name="connsiteY7" fmla="*/ 207818 h 651164"/>
                    <a:gd name="connsiteX8" fmla="*/ 138545 w 2969491"/>
                    <a:gd name="connsiteY8" fmla="*/ 124691 h 651164"/>
                    <a:gd name="connsiteX0" fmla="*/ 138545 w 2969491"/>
                    <a:gd name="connsiteY0" fmla="*/ 124691 h 651164"/>
                    <a:gd name="connsiteX1" fmla="*/ 2706255 w 2969491"/>
                    <a:gd name="connsiteY1" fmla="*/ 0 h 651164"/>
                    <a:gd name="connsiteX2" fmla="*/ 2890982 w 2969491"/>
                    <a:gd name="connsiteY2" fmla="*/ 78509 h 651164"/>
                    <a:gd name="connsiteX3" fmla="*/ 2969491 w 2969491"/>
                    <a:gd name="connsiteY3" fmla="*/ 258618 h 651164"/>
                    <a:gd name="connsiteX4" fmla="*/ 2872509 w 2969491"/>
                    <a:gd name="connsiteY4" fmla="*/ 378691 h 651164"/>
                    <a:gd name="connsiteX5" fmla="*/ 170873 w 2969491"/>
                    <a:gd name="connsiteY5" fmla="*/ 651164 h 651164"/>
                    <a:gd name="connsiteX6" fmla="*/ 9236 w 2969491"/>
                    <a:gd name="connsiteY6" fmla="*/ 531091 h 651164"/>
                    <a:gd name="connsiteX7" fmla="*/ 0 w 2969491"/>
                    <a:gd name="connsiteY7" fmla="*/ 207818 h 651164"/>
                    <a:gd name="connsiteX8" fmla="*/ 138545 w 2969491"/>
                    <a:gd name="connsiteY8" fmla="*/ 124691 h 651164"/>
                    <a:gd name="connsiteX0" fmla="*/ 138545 w 2969491"/>
                    <a:gd name="connsiteY0" fmla="*/ 124691 h 656902"/>
                    <a:gd name="connsiteX1" fmla="*/ 2706255 w 2969491"/>
                    <a:gd name="connsiteY1" fmla="*/ 0 h 656902"/>
                    <a:gd name="connsiteX2" fmla="*/ 2890982 w 2969491"/>
                    <a:gd name="connsiteY2" fmla="*/ 78509 h 656902"/>
                    <a:gd name="connsiteX3" fmla="*/ 2969491 w 2969491"/>
                    <a:gd name="connsiteY3" fmla="*/ 258618 h 656902"/>
                    <a:gd name="connsiteX4" fmla="*/ 2872509 w 2969491"/>
                    <a:gd name="connsiteY4" fmla="*/ 378691 h 656902"/>
                    <a:gd name="connsiteX5" fmla="*/ 170873 w 2969491"/>
                    <a:gd name="connsiteY5" fmla="*/ 651164 h 656902"/>
                    <a:gd name="connsiteX6" fmla="*/ 9236 w 2969491"/>
                    <a:gd name="connsiteY6" fmla="*/ 531091 h 656902"/>
                    <a:gd name="connsiteX7" fmla="*/ 0 w 2969491"/>
                    <a:gd name="connsiteY7" fmla="*/ 207818 h 656902"/>
                    <a:gd name="connsiteX8" fmla="*/ 138545 w 2969491"/>
                    <a:gd name="connsiteY8" fmla="*/ 124691 h 656902"/>
                    <a:gd name="connsiteX0" fmla="*/ 138545 w 2969491"/>
                    <a:gd name="connsiteY0" fmla="*/ 124890 h 657101"/>
                    <a:gd name="connsiteX1" fmla="*/ 2706255 w 2969491"/>
                    <a:gd name="connsiteY1" fmla="*/ 199 h 657101"/>
                    <a:gd name="connsiteX2" fmla="*/ 2890982 w 2969491"/>
                    <a:gd name="connsiteY2" fmla="*/ 78708 h 657101"/>
                    <a:gd name="connsiteX3" fmla="*/ 2969491 w 2969491"/>
                    <a:gd name="connsiteY3" fmla="*/ 258817 h 657101"/>
                    <a:gd name="connsiteX4" fmla="*/ 2872509 w 2969491"/>
                    <a:gd name="connsiteY4" fmla="*/ 378890 h 657101"/>
                    <a:gd name="connsiteX5" fmla="*/ 170873 w 2969491"/>
                    <a:gd name="connsiteY5" fmla="*/ 651363 h 657101"/>
                    <a:gd name="connsiteX6" fmla="*/ 9236 w 2969491"/>
                    <a:gd name="connsiteY6" fmla="*/ 531290 h 657101"/>
                    <a:gd name="connsiteX7" fmla="*/ 0 w 2969491"/>
                    <a:gd name="connsiteY7" fmla="*/ 208017 h 657101"/>
                    <a:gd name="connsiteX8" fmla="*/ 138545 w 2969491"/>
                    <a:gd name="connsiteY8" fmla="*/ 124890 h 657101"/>
                    <a:gd name="connsiteX0" fmla="*/ 138545 w 2969491"/>
                    <a:gd name="connsiteY0" fmla="*/ 125008 h 657219"/>
                    <a:gd name="connsiteX1" fmla="*/ 2706255 w 2969491"/>
                    <a:gd name="connsiteY1" fmla="*/ 317 h 657219"/>
                    <a:gd name="connsiteX2" fmla="*/ 2890982 w 2969491"/>
                    <a:gd name="connsiteY2" fmla="*/ 78826 h 657219"/>
                    <a:gd name="connsiteX3" fmla="*/ 2969491 w 2969491"/>
                    <a:gd name="connsiteY3" fmla="*/ 258935 h 657219"/>
                    <a:gd name="connsiteX4" fmla="*/ 2872509 w 2969491"/>
                    <a:gd name="connsiteY4" fmla="*/ 379008 h 657219"/>
                    <a:gd name="connsiteX5" fmla="*/ 170873 w 2969491"/>
                    <a:gd name="connsiteY5" fmla="*/ 651481 h 657219"/>
                    <a:gd name="connsiteX6" fmla="*/ 9236 w 2969491"/>
                    <a:gd name="connsiteY6" fmla="*/ 531408 h 657219"/>
                    <a:gd name="connsiteX7" fmla="*/ 0 w 2969491"/>
                    <a:gd name="connsiteY7" fmla="*/ 208135 h 657219"/>
                    <a:gd name="connsiteX8" fmla="*/ 138545 w 2969491"/>
                    <a:gd name="connsiteY8" fmla="*/ 125008 h 657219"/>
                    <a:gd name="connsiteX0" fmla="*/ 138545 w 2972005"/>
                    <a:gd name="connsiteY0" fmla="*/ 125008 h 657219"/>
                    <a:gd name="connsiteX1" fmla="*/ 2706255 w 2972005"/>
                    <a:gd name="connsiteY1" fmla="*/ 317 h 657219"/>
                    <a:gd name="connsiteX2" fmla="*/ 2890982 w 2972005"/>
                    <a:gd name="connsiteY2" fmla="*/ 78826 h 657219"/>
                    <a:gd name="connsiteX3" fmla="*/ 2969491 w 2972005"/>
                    <a:gd name="connsiteY3" fmla="*/ 258935 h 657219"/>
                    <a:gd name="connsiteX4" fmla="*/ 2872509 w 2972005"/>
                    <a:gd name="connsiteY4" fmla="*/ 379008 h 657219"/>
                    <a:gd name="connsiteX5" fmla="*/ 170873 w 2972005"/>
                    <a:gd name="connsiteY5" fmla="*/ 651481 h 657219"/>
                    <a:gd name="connsiteX6" fmla="*/ 9236 w 2972005"/>
                    <a:gd name="connsiteY6" fmla="*/ 531408 h 657219"/>
                    <a:gd name="connsiteX7" fmla="*/ 0 w 2972005"/>
                    <a:gd name="connsiteY7" fmla="*/ 208135 h 657219"/>
                    <a:gd name="connsiteX8" fmla="*/ 138545 w 2972005"/>
                    <a:gd name="connsiteY8" fmla="*/ 125008 h 657219"/>
                    <a:gd name="connsiteX0" fmla="*/ 138545 w 2973912"/>
                    <a:gd name="connsiteY0" fmla="*/ 125008 h 657219"/>
                    <a:gd name="connsiteX1" fmla="*/ 2706255 w 2973912"/>
                    <a:gd name="connsiteY1" fmla="*/ 317 h 657219"/>
                    <a:gd name="connsiteX2" fmla="*/ 2890982 w 2973912"/>
                    <a:gd name="connsiteY2" fmla="*/ 78826 h 657219"/>
                    <a:gd name="connsiteX3" fmla="*/ 2969491 w 2973912"/>
                    <a:gd name="connsiteY3" fmla="*/ 258935 h 657219"/>
                    <a:gd name="connsiteX4" fmla="*/ 2872509 w 2973912"/>
                    <a:gd name="connsiteY4" fmla="*/ 379008 h 657219"/>
                    <a:gd name="connsiteX5" fmla="*/ 170873 w 2973912"/>
                    <a:gd name="connsiteY5" fmla="*/ 651481 h 657219"/>
                    <a:gd name="connsiteX6" fmla="*/ 9236 w 2973912"/>
                    <a:gd name="connsiteY6" fmla="*/ 531408 h 657219"/>
                    <a:gd name="connsiteX7" fmla="*/ 0 w 2973912"/>
                    <a:gd name="connsiteY7" fmla="*/ 208135 h 657219"/>
                    <a:gd name="connsiteX8" fmla="*/ 138545 w 2973912"/>
                    <a:gd name="connsiteY8" fmla="*/ 125008 h 6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3912" h="657219">
                      <a:moveTo>
                        <a:pt x="138545" y="125008"/>
                      </a:moveTo>
                      <a:lnTo>
                        <a:pt x="2706255" y="317"/>
                      </a:lnTo>
                      <a:cubicBezTo>
                        <a:pt x="2828121" y="-3658"/>
                        <a:pt x="2867087" y="30047"/>
                        <a:pt x="2890982" y="78826"/>
                      </a:cubicBezTo>
                      <a:lnTo>
                        <a:pt x="2969491" y="258935"/>
                      </a:lnTo>
                      <a:cubicBezTo>
                        <a:pt x="2987406" y="336640"/>
                        <a:pt x="2950053" y="379178"/>
                        <a:pt x="2872509" y="379008"/>
                      </a:cubicBezTo>
                      <a:lnTo>
                        <a:pt x="170873" y="651481"/>
                      </a:lnTo>
                      <a:cubicBezTo>
                        <a:pt x="101922" y="666723"/>
                        <a:pt x="5337" y="659356"/>
                        <a:pt x="9236" y="531408"/>
                      </a:cubicBezTo>
                      <a:lnTo>
                        <a:pt x="0" y="208135"/>
                      </a:lnTo>
                      <a:cubicBezTo>
                        <a:pt x="26085" y="152793"/>
                        <a:pt x="37097" y="137645"/>
                        <a:pt x="138545" y="125008"/>
                      </a:cubicBezTo>
                      <a:close/>
                    </a:path>
                  </a:pathLst>
                </a:custGeom>
                <a:solidFill>
                  <a:srgbClr val="70B1B6"/>
                </a:solidFill>
                <a:ln w="1365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A265D382-AADB-3E09-E640-A03E8AF331AD}"/>
                    </a:ext>
                  </a:extLst>
                </p:cNvPr>
                <p:cNvSpPr/>
                <p:nvPr/>
              </p:nvSpPr>
              <p:spPr>
                <a:xfrm rot="261352" flipH="1" flipV="1">
                  <a:off x="1305583" y="3824997"/>
                  <a:ext cx="2707398" cy="880615"/>
                </a:xfrm>
                <a:custGeom>
                  <a:avLst/>
                  <a:gdLst>
                    <a:gd name="connsiteX0" fmla="*/ 138545 w 2969491"/>
                    <a:gd name="connsiteY0" fmla="*/ 124691 h 651164"/>
                    <a:gd name="connsiteX1" fmla="*/ 2706255 w 2969491"/>
                    <a:gd name="connsiteY1" fmla="*/ 0 h 651164"/>
                    <a:gd name="connsiteX2" fmla="*/ 2890982 w 2969491"/>
                    <a:gd name="connsiteY2" fmla="*/ 78509 h 651164"/>
                    <a:gd name="connsiteX3" fmla="*/ 2969491 w 2969491"/>
                    <a:gd name="connsiteY3" fmla="*/ 258618 h 651164"/>
                    <a:gd name="connsiteX4" fmla="*/ 2872509 w 2969491"/>
                    <a:gd name="connsiteY4" fmla="*/ 378691 h 651164"/>
                    <a:gd name="connsiteX5" fmla="*/ 170873 w 2969491"/>
                    <a:gd name="connsiteY5" fmla="*/ 651164 h 651164"/>
                    <a:gd name="connsiteX6" fmla="*/ 9236 w 2969491"/>
                    <a:gd name="connsiteY6" fmla="*/ 531091 h 651164"/>
                    <a:gd name="connsiteX7" fmla="*/ 0 w 2969491"/>
                    <a:gd name="connsiteY7" fmla="*/ 207818 h 651164"/>
                    <a:gd name="connsiteX8" fmla="*/ 138545 w 2969491"/>
                    <a:gd name="connsiteY8" fmla="*/ 124691 h 651164"/>
                    <a:gd name="connsiteX0" fmla="*/ 138545 w 2969491"/>
                    <a:gd name="connsiteY0" fmla="*/ 124691 h 651164"/>
                    <a:gd name="connsiteX1" fmla="*/ 2706255 w 2969491"/>
                    <a:gd name="connsiteY1" fmla="*/ 0 h 651164"/>
                    <a:gd name="connsiteX2" fmla="*/ 2890982 w 2969491"/>
                    <a:gd name="connsiteY2" fmla="*/ 78509 h 651164"/>
                    <a:gd name="connsiteX3" fmla="*/ 2969491 w 2969491"/>
                    <a:gd name="connsiteY3" fmla="*/ 258618 h 651164"/>
                    <a:gd name="connsiteX4" fmla="*/ 2872509 w 2969491"/>
                    <a:gd name="connsiteY4" fmla="*/ 378691 h 651164"/>
                    <a:gd name="connsiteX5" fmla="*/ 170873 w 2969491"/>
                    <a:gd name="connsiteY5" fmla="*/ 651164 h 651164"/>
                    <a:gd name="connsiteX6" fmla="*/ 9236 w 2969491"/>
                    <a:gd name="connsiteY6" fmla="*/ 531091 h 651164"/>
                    <a:gd name="connsiteX7" fmla="*/ 0 w 2969491"/>
                    <a:gd name="connsiteY7" fmla="*/ 207818 h 651164"/>
                    <a:gd name="connsiteX8" fmla="*/ 138545 w 2969491"/>
                    <a:gd name="connsiteY8" fmla="*/ 124691 h 651164"/>
                    <a:gd name="connsiteX0" fmla="*/ 138545 w 2969491"/>
                    <a:gd name="connsiteY0" fmla="*/ 124691 h 651164"/>
                    <a:gd name="connsiteX1" fmla="*/ 2706255 w 2969491"/>
                    <a:gd name="connsiteY1" fmla="*/ 0 h 651164"/>
                    <a:gd name="connsiteX2" fmla="*/ 2890982 w 2969491"/>
                    <a:gd name="connsiteY2" fmla="*/ 78509 h 651164"/>
                    <a:gd name="connsiteX3" fmla="*/ 2969491 w 2969491"/>
                    <a:gd name="connsiteY3" fmla="*/ 258618 h 651164"/>
                    <a:gd name="connsiteX4" fmla="*/ 2872509 w 2969491"/>
                    <a:gd name="connsiteY4" fmla="*/ 378691 h 651164"/>
                    <a:gd name="connsiteX5" fmla="*/ 170873 w 2969491"/>
                    <a:gd name="connsiteY5" fmla="*/ 651164 h 651164"/>
                    <a:gd name="connsiteX6" fmla="*/ 9236 w 2969491"/>
                    <a:gd name="connsiteY6" fmla="*/ 531091 h 651164"/>
                    <a:gd name="connsiteX7" fmla="*/ 0 w 2969491"/>
                    <a:gd name="connsiteY7" fmla="*/ 207818 h 651164"/>
                    <a:gd name="connsiteX8" fmla="*/ 138545 w 2969491"/>
                    <a:gd name="connsiteY8" fmla="*/ 124691 h 651164"/>
                    <a:gd name="connsiteX0" fmla="*/ 138545 w 2969491"/>
                    <a:gd name="connsiteY0" fmla="*/ 124691 h 651164"/>
                    <a:gd name="connsiteX1" fmla="*/ 2706255 w 2969491"/>
                    <a:gd name="connsiteY1" fmla="*/ 0 h 651164"/>
                    <a:gd name="connsiteX2" fmla="*/ 2890982 w 2969491"/>
                    <a:gd name="connsiteY2" fmla="*/ 78509 h 651164"/>
                    <a:gd name="connsiteX3" fmla="*/ 2969491 w 2969491"/>
                    <a:gd name="connsiteY3" fmla="*/ 258618 h 651164"/>
                    <a:gd name="connsiteX4" fmla="*/ 2872509 w 2969491"/>
                    <a:gd name="connsiteY4" fmla="*/ 378691 h 651164"/>
                    <a:gd name="connsiteX5" fmla="*/ 170873 w 2969491"/>
                    <a:gd name="connsiteY5" fmla="*/ 651164 h 651164"/>
                    <a:gd name="connsiteX6" fmla="*/ 9236 w 2969491"/>
                    <a:gd name="connsiteY6" fmla="*/ 531091 h 651164"/>
                    <a:gd name="connsiteX7" fmla="*/ 0 w 2969491"/>
                    <a:gd name="connsiteY7" fmla="*/ 207818 h 651164"/>
                    <a:gd name="connsiteX8" fmla="*/ 138545 w 2969491"/>
                    <a:gd name="connsiteY8" fmla="*/ 124691 h 651164"/>
                    <a:gd name="connsiteX0" fmla="*/ 138545 w 2969491"/>
                    <a:gd name="connsiteY0" fmla="*/ 124691 h 656902"/>
                    <a:gd name="connsiteX1" fmla="*/ 2706255 w 2969491"/>
                    <a:gd name="connsiteY1" fmla="*/ 0 h 656902"/>
                    <a:gd name="connsiteX2" fmla="*/ 2890982 w 2969491"/>
                    <a:gd name="connsiteY2" fmla="*/ 78509 h 656902"/>
                    <a:gd name="connsiteX3" fmla="*/ 2969491 w 2969491"/>
                    <a:gd name="connsiteY3" fmla="*/ 258618 h 656902"/>
                    <a:gd name="connsiteX4" fmla="*/ 2872509 w 2969491"/>
                    <a:gd name="connsiteY4" fmla="*/ 378691 h 656902"/>
                    <a:gd name="connsiteX5" fmla="*/ 170873 w 2969491"/>
                    <a:gd name="connsiteY5" fmla="*/ 651164 h 656902"/>
                    <a:gd name="connsiteX6" fmla="*/ 9236 w 2969491"/>
                    <a:gd name="connsiteY6" fmla="*/ 531091 h 656902"/>
                    <a:gd name="connsiteX7" fmla="*/ 0 w 2969491"/>
                    <a:gd name="connsiteY7" fmla="*/ 207818 h 656902"/>
                    <a:gd name="connsiteX8" fmla="*/ 138545 w 2969491"/>
                    <a:gd name="connsiteY8" fmla="*/ 124691 h 656902"/>
                    <a:gd name="connsiteX0" fmla="*/ 138545 w 2969491"/>
                    <a:gd name="connsiteY0" fmla="*/ 124890 h 657101"/>
                    <a:gd name="connsiteX1" fmla="*/ 2706255 w 2969491"/>
                    <a:gd name="connsiteY1" fmla="*/ 199 h 657101"/>
                    <a:gd name="connsiteX2" fmla="*/ 2890982 w 2969491"/>
                    <a:gd name="connsiteY2" fmla="*/ 78708 h 657101"/>
                    <a:gd name="connsiteX3" fmla="*/ 2969491 w 2969491"/>
                    <a:gd name="connsiteY3" fmla="*/ 258817 h 657101"/>
                    <a:gd name="connsiteX4" fmla="*/ 2872509 w 2969491"/>
                    <a:gd name="connsiteY4" fmla="*/ 378890 h 657101"/>
                    <a:gd name="connsiteX5" fmla="*/ 170873 w 2969491"/>
                    <a:gd name="connsiteY5" fmla="*/ 651363 h 657101"/>
                    <a:gd name="connsiteX6" fmla="*/ 9236 w 2969491"/>
                    <a:gd name="connsiteY6" fmla="*/ 531290 h 657101"/>
                    <a:gd name="connsiteX7" fmla="*/ 0 w 2969491"/>
                    <a:gd name="connsiteY7" fmla="*/ 208017 h 657101"/>
                    <a:gd name="connsiteX8" fmla="*/ 138545 w 2969491"/>
                    <a:gd name="connsiteY8" fmla="*/ 124890 h 657101"/>
                    <a:gd name="connsiteX0" fmla="*/ 138545 w 2969491"/>
                    <a:gd name="connsiteY0" fmla="*/ 125008 h 657219"/>
                    <a:gd name="connsiteX1" fmla="*/ 2706255 w 2969491"/>
                    <a:gd name="connsiteY1" fmla="*/ 317 h 657219"/>
                    <a:gd name="connsiteX2" fmla="*/ 2890982 w 2969491"/>
                    <a:gd name="connsiteY2" fmla="*/ 78826 h 657219"/>
                    <a:gd name="connsiteX3" fmla="*/ 2969491 w 2969491"/>
                    <a:gd name="connsiteY3" fmla="*/ 258935 h 657219"/>
                    <a:gd name="connsiteX4" fmla="*/ 2872509 w 2969491"/>
                    <a:gd name="connsiteY4" fmla="*/ 379008 h 657219"/>
                    <a:gd name="connsiteX5" fmla="*/ 170873 w 2969491"/>
                    <a:gd name="connsiteY5" fmla="*/ 651481 h 657219"/>
                    <a:gd name="connsiteX6" fmla="*/ 9236 w 2969491"/>
                    <a:gd name="connsiteY6" fmla="*/ 531408 h 657219"/>
                    <a:gd name="connsiteX7" fmla="*/ 0 w 2969491"/>
                    <a:gd name="connsiteY7" fmla="*/ 208135 h 657219"/>
                    <a:gd name="connsiteX8" fmla="*/ 138545 w 2969491"/>
                    <a:gd name="connsiteY8" fmla="*/ 125008 h 657219"/>
                    <a:gd name="connsiteX0" fmla="*/ 138545 w 2972005"/>
                    <a:gd name="connsiteY0" fmla="*/ 125008 h 657219"/>
                    <a:gd name="connsiteX1" fmla="*/ 2706255 w 2972005"/>
                    <a:gd name="connsiteY1" fmla="*/ 317 h 657219"/>
                    <a:gd name="connsiteX2" fmla="*/ 2890982 w 2972005"/>
                    <a:gd name="connsiteY2" fmla="*/ 78826 h 657219"/>
                    <a:gd name="connsiteX3" fmla="*/ 2969491 w 2972005"/>
                    <a:gd name="connsiteY3" fmla="*/ 258935 h 657219"/>
                    <a:gd name="connsiteX4" fmla="*/ 2872509 w 2972005"/>
                    <a:gd name="connsiteY4" fmla="*/ 379008 h 657219"/>
                    <a:gd name="connsiteX5" fmla="*/ 170873 w 2972005"/>
                    <a:gd name="connsiteY5" fmla="*/ 651481 h 657219"/>
                    <a:gd name="connsiteX6" fmla="*/ 9236 w 2972005"/>
                    <a:gd name="connsiteY6" fmla="*/ 531408 h 657219"/>
                    <a:gd name="connsiteX7" fmla="*/ 0 w 2972005"/>
                    <a:gd name="connsiteY7" fmla="*/ 208135 h 657219"/>
                    <a:gd name="connsiteX8" fmla="*/ 138545 w 2972005"/>
                    <a:gd name="connsiteY8" fmla="*/ 125008 h 657219"/>
                    <a:gd name="connsiteX0" fmla="*/ 138545 w 2973912"/>
                    <a:gd name="connsiteY0" fmla="*/ 125008 h 657219"/>
                    <a:gd name="connsiteX1" fmla="*/ 2706255 w 2973912"/>
                    <a:gd name="connsiteY1" fmla="*/ 317 h 657219"/>
                    <a:gd name="connsiteX2" fmla="*/ 2890982 w 2973912"/>
                    <a:gd name="connsiteY2" fmla="*/ 78826 h 657219"/>
                    <a:gd name="connsiteX3" fmla="*/ 2969491 w 2973912"/>
                    <a:gd name="connsiteY3" fmla="*/ 258935 h 657219"/>
                    <a:gd name="connsiteX4" fmla="*/ 2872509 w 2973912"/>
                    <a:gd name="connsiteY4" fmla="*/ 379008 h 657219"/>
                    <a:gd name="connsiteX5" fmla="*/ 170873 w 2973912"/>
                    <a:gd name="connsiteY5" fmla="*/ 651481 h 657219"/>
                    <a:gd name="connsiteX6" fmla="*/ 9236 w 2973912"/>
                    <a:gd name="connsiteY6" fmla="*/ 531408 h 657219"/>
                    <a:gd name="connsiteX7" fmla="*/ 0 w 2973912"/>
                    <a:gd name="connsiteY7" fmla="*/ 208135 h 657219"/>
                    <a:gd name="connsiteX8" fmla="*/ 138545 w 2973912"/>
                    <a:gd name="connsiteY8" fmla="*/ 125008 h 657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3912" h="657219">
                      <a:moveTo>
                        <a:pt x="138545" y="125008"/>
                      </a:moveTo>
                      <a:lnTo>
                        <a:pt x="2706255" y="317"/>
                      </a:lnTo>
                      <a:cubicBezTo>
                        <a:pt x="2828121" y="-3658"/>
                        <a:pt x="2867087" y="30047"/>
                        <a:pt x="2890982" y="78826"/>
                      </a:cubicBezTo>
                      <a:lnTo>
                        <a:pt x="2969491" y="258935"/>
                      </a:lnTo>
                      <a:cubicBezTo>
                        <a:pt x="2987406" y="336640"/>
                        <a:pt x="2950053" y="379178"/>
                        <a:pt x="2872509" y="379008"/>
                      </a:cubicBezTo>
                      <a:lnTo>
                        <a:pt x="170873" y="651481"/>
                      </a:lnTo>
                      <a:cubicBezTo>
                        <a:pt x="101922" y="666723"/>
                        <a:pt x="5337" y="659356"/>
                        <a:pt x="9236" y="531408"/>
                      </a:cubicBezTo>
                      <a:lnTo>
                        <a:pt x="0" y="208135"/>
                      </a:lnTo>
                      <a:cubicBezTo>
                        <a:pt x="26085" y="152793"/>
                        <a:pt x="37097" y="137645"/>
                        <a:pt x="138545" y="125008"/>
                      </a:cubicBezTo>
                      <a:close/>
                    </a:path>
                  </a:pathLst>
                </a:custGeom>
                <a:solidFill>
                  <a:srgbClr val="00798E"/>
                </a:solidFill>
                <a:ln w="13658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fr-FR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p:grp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3F223392-03C4-A03D-6AAF-8C5EB5F558E5}"/>
                  </a:ext>
                </a:extLst>
              </p:cNvPr>
              <p:cNvSpPr txBox="1"/>
              <p:nvPr/>
            </p:nvSpPr>
            <p:spPr>
              <a:xfrm>
                <a:off x="4635498" y="3828781"/>
                <a:ext cx="1664545" cy="677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Palier </a:t>
                </a:r>
                <a:r>
                  <a:rPr lang="fr-FR" sz="60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: 3</a:t>
                </a: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35494054-F765-9A2D-EBB6-D3A2FDF9E7F3}"/>
                  </a:ext>
                </a:extLst>
              </p:cNvPr>
              <p:cNvSpPr txBox="1"/>
              <p:nvPr/>
            </p:nvSpPr>
            <p:spPr>
              <a:xfrm>
                <a:off x="3160380" y="4786524"/>
                <a:ext cx="3153032" cy="1046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 Séance :de rebrassage et de validation du palier 3</a:t>
                </a:r>
                <a:endParaRPr lang="ar-MA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</p:grp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9C1BFF1A-4F8B-6725-1C44-E882C79705E6}"/>
                </a:ext>
              </a:extLst>
            </p:cNvPr>
            <p:cNvSpPr/>
            <p:nvPr/>
          </p:nvSpPr>
          <p:spPr>
            <a:xfrm flipH="1">
              <a:off x="9242561" y="4923336"/>
              <a:ext cx="2039603" cy="2034926"/>
            </a:xfrm>
            <a:prstGeom prst="ellipse">
              <a:avLst/>
            </a:prstGeom>
            <a:solidFill>
              <a:srgbClr val="1E3F48"/>
            </a:solidFill>
            <a:ln w="136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FB61712-835A-E85B-E11B-2E8567D2F75B}"/>
                </a:ext>
              </a:extLst>
            </p:cNvPr>
            <p:cNvSpPr txBox="1"/>
            <p:nvPr/>
          </p:nvSpPr>
          <p:spPr>
            <a:xfrm>
              <a:off x="9379274" y="5179737"/>
              <a:ext cx="181100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Parcours</a:t>
              </a:r>
            </a:p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</a:t>
              </a:r>
              <a:r>
                <a:rPr lang="ar-MA" sz="6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</a:t>
              </a:r>
              <a:r>
                <a:rPr lang="fr-MA" sz="60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</a:t>
              </a:r>
              <a:endParaRPr lang="ar-MA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58BB2-BEA3-3B5E-2B6B-1D878DC1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5A7C87-6B03-4773-18D0-FF136B0A918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D122253-5AAA-0B60-7535-F1C6B906803E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3BB27DA-96B9-B2DD-AFC7-5299509B086F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1EF7491-80D7-A383-0C82-11F112FDC78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82C8EF4-C07A-4A88-EF7C-EFFDAAE70AA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43DB7D3-92CF-AE7E-EB71-39AEE45CF7D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1555B959-B64E-935F-90AC-B05A2BB3E70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 b="1" dirty="0">
                <a:solidFill>
                  <a:schemeClr val="bg1">
                    <a:lumMod val="8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1A2C282-2BD3-558C-D68C-D319366E2D9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CF45BC4-218A-3DD7-F861-474E9E10C6B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4D4E000-DC1E-56EE-2DA2-E15FF5FF3F4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974D12-442D-932F-7B6C-8C99165D8D25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4677FA-1622-947C-D481-BF331E2E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A171ADC5-1451-81B2-2C44-01B919DC0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5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074D-EC05-DDC7-9B32-4A0E0F4A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77D92C2-ECAB-CB22-BB10-1810CE0DCD6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EACFD1F-4CFE-D32F-19CF-71F0F6A16B1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2920188-5C24-D6D0-B981-297250FDA706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25296D4-412D-6D58-76ED-031D82DDDFE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C3B389A-B1FE-AB07-7491-AEF0E2D1F1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B56C6E8-B300-5FA8-3662-35D55DA2836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29F9EA2-91E1-715C-D12E-2ADFE2FD198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 b="1" dirty="0">
                <a:solidFill>
                  <a:schemeClr val="bg1">
                    <a:lumMod val="8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C095523-60F0-221D-9F9F-8AC3BF4C1E4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BA4621-7FE4-D94E-BC23-AB8B137FC1E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F231FFB-4220-3693-CDC3-58DE6062E2DB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5898B1-4090-7201-E2A2-491AAAF2CC95}"/>
              </a:ext>
            </a:extLst>
          </p:cNvPr>
          <p:cNvSpPr txBox="1"/>
          <p:nvPr/>
        </p:nvSpPr>
        <p:spPr>
          <a:xfrm>
            <a:off x="1482390" y="671757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«classe» ,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isons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 «classe».   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Qui veut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lire  «classe» ?                        </a:t>
            </a:r>
            <a:endParaRPr lang="fr-FR" sz="36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431A39-7DF4-B531-1D5D-62B50CA5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13D0A76-8D14-642F-4F0E-7516F3FBEDA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class</a:t>
            </a:r>
            <a:r>
              <a:rPr lang="fr-MA" sz="19900" b="1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 </a:t>
            </a:r>
            <a:endParaRPr lang="fr-MA" sz="19900" dirty="0">
              <a:solidFill>
                <a:prstClr val="white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8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9F30-C6E6-059B-3A03-4A0C2EE1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32EB31-1746-0A10-02AC-16FC05AB650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5AD4A9-01C3-1CAB-3D61-5F758700DCE3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A84D3F0-3280-A76F-D503-1F53187D2E98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3CC5352-5CCA-1799-B95A-D77F41141F9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18DBC3E-3D77-A2B6-55D0-C0B5DE73D6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5FECCD8-E5C7-AF7F-BC4F-1A98760CBBE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215C0F3-1985-39E1-A5E0-3B37B345AD4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 b="1" dirty="0">
                <a:solidFill>
                  <a:schemeClr val="bg1">
                    <a:lumMod val="8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12A07DE-3ADC-EB91-8DB3-712FF80826E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8E2B0E3-88B3-CCB2-C3F7-DCC817B802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BFEFC2-DD48-BE1C-8F7F-65B14BA832B6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D064EE-8453-EC00-95F5-8EE6AE2C63DF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«classe»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BFAD85-FAB8-3F6A-51FD-76ECE6B65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4A026DC3-CDCA-1925-4557-74112B5B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F4C3-6480-8E87-C736-3A0B381D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EAF51-7B00-7817-1E79-68E4B6F3FD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857741-AFB7-7030-AA95-69E86FB91661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2116C89-18C6-14AA-D0C4-7B67857CDE95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BB5CA84-B764-7132-2FA6-C791F269208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DF77869-90CB-389A-0F0C-D2F6A78FD5E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B2D1284-6715-D595-27BB-0016D941FAA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0F3B124-C1D2-07E2-07E4-B89B6C78162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 b="1" dirty="0">
                <a:solidFill>
                  <a:schemeClr val="bg1">
                    <a:lumMod val="8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2A230E1-DBAF-1D54-5819-27E20C24FF9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56C9E2A-7303-367E-6780-9FC170DB319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1C5C1BC-AC61-9C64-145B-14314E367AD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B20B19-94BA-2039-953E-9935AA0CF2A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«classe 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E1A0C9-D741-3589-627D-359053E9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7347442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58C88E46-DC64-D85A-56D0-C553B52BA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A8177FF-92CE-3184-B1BB-7FDA3A6A6D3D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classe</a:t>
            </a:r>
            <a:endParaRPr lang="fr-MA" sz="88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014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58BB2-BEA3-3B5E-2B6B-1D878DC1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5A7C87-6B03-4773-18D0-FF136B0A918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D122253-5AAA-0B60-7535-F1C6B906803E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3BB27DA-96B9-B2DD-AFC7-5299509B086F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1EF7491-80D7-A383-0C82-11F112FDC78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82C8EF4-C07A-4A88-EF7C-EFFDAAE70AA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43DB7D3-92CF-AE7E-EB71-39AEE45CF7D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1555B959-B64E-935F-90AC-B05A2BB3E70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 b="1" dirty="0">
                <a:solidFill>
                  <a:schemeClr val="bg1">
                    <a:lumMod val="8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1A2C282-2BD3-558C-D68C-D319366E2D9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CF45BC4-218A-3DD7-F861-474E9E10C6B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4D4E000-DC1E-56EE-2DA2-E15FF5FF3F4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974D12-442D-932F-7B6C-8C99165D8D25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4677FA-1622-947C-D481-BF331E2E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A171ADC5-1451-81B2-2C44-01B919DC0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074D-EC05-DDC7-9B32-4A0E0F4A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77D92C2-ECAB-CB22-BB10-1810CE0DCD6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EACFD1F-4CFE-D32F-19CF-71F0F6A16B1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2920188-5C24-D6D0-B981-297250FDA706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25296D4-412D-6D58-76ED-031D82DDDFE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C3B389A-B1FE-AB07-7491-AEF0E2D1F1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B56C6E8-B300-5FA8-3662-35D55DA2836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29F9EA2-91E1-715C-D12E-2ADFE2FD198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600" b="1" dirty="0">
                <a:solidFill>
                  <a:schemeClr val="bg1">
                    <a:lumMod val="85000"/>
                  </a:scheme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C095523-60F0-221D-9F9F-8AC3BF4C1E4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BA4621-7FE4-D94E-BC23-AB8B137FC1E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F231FFB-4220-3693-CDC3-58DE6062E2DB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5898B1-4090-7201-E2A2-491AAAF2CC95}"/>
              </a:ext>
            </a:extLst>
          </p:cNvPr>
          <p:cNvSpPr txBox="1"/>
          <p:nvPr/>
        </p:nvSpPr>
        <p:spPr>
          <a:xfrm>
            <a:off x="1482390" y="671757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cra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vate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cravate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,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isons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 «cravate».    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Qui veut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lire  «cravate» ?                        </a:t>
            </a:r>
            <a:endParaRPr lang="fr-FR" sz="36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431A39-7DF4-B531-1D5D-62B50CA5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13D0A76-8D14-642F-4F0E-7516F3FBEDA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cravat</a:t>
            </a:r>
            <a:r>
              <a:rPr lang="fr-MA" sz="19900" b="1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 </a:t>
            </a:r>
            <a:endParaRPr lang="fr-MA" sz="19900" dirty="0">
              <a:solidFill>
                <a:prstClr val="white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2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F4C3-6480-8E87-C736-3A0B381D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EAF51-7B00-7817-1E79-68E4B6F3FD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857741-AFB7-7030-AA95-69E86FB91661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2116C89-18C6-14AA-D0C4-7B67857CDE95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BB5CA84-B764-7132-2FA6-C791F269208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DF77869-90CB-389A-0F0C-D2F6A78FD5E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B2D1284-6715-D595-27BB-0016D941FAA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0F3B124-C1D2-07E2-07E4-B89B6C78162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2A230E1-DBAF-1D54-5819-27E20C24FF9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56C9E2A-7303-367E-6780-9FC170DB319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1C5C1BC-AC61-9C64-145B-14314E367AD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B20B19-94BA-2039-953E-9935AA0CF2A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«cravate 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E1A0C9-D741-3589-627D-359053E9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7347442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58C88E46-DC64-D85A-56D0-C553B52BA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A8177FF-92CE-3184-B1BB-7FDA3A6A6D3D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cravate</a:t>
            </a:r>
            <a:endParaRPr lang="fr-MA" sz="88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23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074D-EC05-DDC7-9B32-4A0E0F4A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77D92C2-ECAB-CB22-BB10-1810CE0DCD6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EACFD1F-4CFE-D32F-19CF-71F0F6A16B1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2920188-5C24-D6D0-B981-297250FDA706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25296D4-412D-6D58-76ED-031D82DDDFE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C3B389A-B1FE-AB07-7491-AEF0E2D1F1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B56C6E8-B300-5FA8-3662-35D55DA2836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29F9EA2-91E1-715C-D12E-2ADFE2FD198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C095523-60F0-221D-9F9F-8AC3BF4C1E4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BA4621-7FE4-D94E-BC23-AB8B137FC1E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F231FFB-4220-3693-CDC3-58DE6062E2DB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5898B1-4090-7201-E2A2-491AAAF2CC95}"/>
              </a:ext>
            </a:extLst>
          </p:cNvPr>
          <p:cNvSpPr txBox="1"/>
          <p:nvPr/>
        </p:nvSpPr>
        <p:spPr>
          <a:xfrm>
            <a:off x="1482390" y="671757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«plume». Lisons ensemble  «pl</a:t>
            </a:r>
            <a:r>
              <a:rPr lang="fr-FR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ume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».     Qui veut lire  «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plume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» ?                        </a:t>
            </a:r>
            <a:endParaRPr kumimoji="0" lang="fr-F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431A39-7DF4-B531-1D5D-62B50CA5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13D0A76-8D14-642F-4F0E-7516F3FBEDA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MA" sz="19900" b="1" i="0" u="none" strike="noStrike" kern="1200" cap="none" spc="0" normalizeH="0" baseline="0" noProof="0" dirty="0" err="1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plum</a:t>
            </a:r>
            <a:r>
              <a:rPr lang="fr-MA" sz="19900" b="1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r>
              <a:rPr kumimoji="0" lang="fr-MA" sz="199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endParaRPr kumimoji="0" lang="fr-MA" sz="19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333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9F30-C6E6-059B-3A03-4A0C2EE1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32EB31-1746-0A10-02AC-16FC05AB650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5AD4A9-01C3-1CAB-3D61-5F758700DCE3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A84D3F0-3280-A76F-D503-1F53187D2E98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3CC5352-5CCA-1799-B95A-D77F41141F9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18DBC3E-3D77-A2B6-55D0-C0B5DE73D6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5FECCD8-E5C7-AF7F-BC4F-1A98760CBBE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215C0F3-1985-39E1-A5E0-3B37B345AD4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12A07DE-3ADC-EB91-8DB3-712FF80826E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8E2B0E3-88B3-CCB2-C3F7-DCC817B802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BFEFC2-DD48-BE1C-8F7F-65B14BA832B6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D064EE-8453-EC00-95F5-8EE6AE2C63DF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Ecrivez «plume»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BFAD85-FAB8-3F6A-51FD-76ECE6B65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4A026DC3-CDCA-1925-4557-74112B5B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F4C3-6480-8E87-C736-3A0B381D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EAF51-7B00-7817-1E79-68E4B6F3FD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857741-AFB7-7030-AA95-69E86FB91661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2116C89-18C6-14AA-D0C4-7B67857CDE95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BB5CA84-B764-7132-2FA6-C791F269208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DF77869-90CB-389A-0F0C-D2F6A78FD5E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B2D1284-6715-D595-27BB-0016D941FAA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0F3B124-C1D2-07E2-07E4-B89B6C78162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Microsoft Uighur" panose="02000000000000000000" pitchFamily="2" charset="-78"/>
                <a:ea typeface="+mn-ea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2A230E1-DBAF-1D54-5819-27E20C24FF9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56C9E2A-7303-367E-6780-9FC170DB319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ea typeface="+mn-ea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1C5C1BC-AC61-9C64-145B-14314E367AD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B20B19-94BA-2039-953E-9935AA0CF2A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l" defTabSz="685834" rtl="0" eaLnBrk="1" fontAlgn="auto" latinLnBrk="0" hangingPunct="1">
              <a:lnSpc>
                <a:spcPts val="301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Corrigez . «plume 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E1A0C9-D741-3589-627D-359053E9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7347442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58C88E46-DC64-D85A-56D0-C553B52BA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A8177FF-92CE-3184-B1BB-7FDA3A6A6D3D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MA" sz="8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plume</a:t>
            </a:r>
            <a:endParaRPr kumimoji="0" lang="fr-MA" sz="8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12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E008-81BD-CA54-7FD4-38DFF848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F9238-08A7-824E-B7B5-E45F436872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1"/>
            <a:ext cx="13716000" cy="1028700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555" b="-5555"/>
            </a:stretch>
          </a:blipFill>
        </p:spPr>
        <p:txBody>
          <a:bodyPr/>
          <a:lstStyle/>
          <a:p>
            <a:pPr algn="just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9A8A67D-BD6C-2C18-1ED1-EA5AAD765FD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64971" y="688463"/>
            <a:ext cx="12829412" cy="9136628"/>
            <a:chOff x="0" y="0"/>
            <a:chExt cx="3895412" cy="255517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06DAE8-1A29-8E01-58C6-DDBDB2A85B8E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F7EA69-280A-ACCD-8877-EEA888CF99A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just">
                <a:lnSpc>
                  <a:spcPts val="2408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54C807-D94D-2A36-9EE1-7A07C07B6F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06708" y="72068"/>
            <a:ext cx="929376" cy="8922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F1F4DF9-5A0B-3C13-D21D-D2E6A16845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114351" y="830696"/>
            <a:ext cx="10629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defRPr/>
            </a:pPr>
            <a:r>
              <a:rPr lang="fr-FR" sz="3600" b="1" dirty="0">
                <a:solidFill>
                  <a:srgbClr val="1F497D"/>
                </a:solidFill>
                <a:latin typeface="Dosis" pitchFamily="2" charset="0"/>
              </a:rPr>
              <a:t> Recommandations générales pour les enseignant</a:t>
            </a:r>
            <a:r>
              <a:rPr lang="fr-FR" sz="2400" b="1" dirty="0">
                <a:solidFill>
                  <a:srgbClr val="1F497D"/>
                </a:solidFill>
                <a:latin typeface="Dosis" pitchFamily="2" charset="0"/>
              </a:rPr>
              <a:t>(</a:t>
            </a:r>
            <a:r>
              <a:rPr lang="fr-FR" sz="3600" b="1" dirty="0">
                <a:solidFill>
                  <a:srgbClr val="1F497D"/>
                </a:solidFill>
                <a:latin typeface="Dosis" pitchFamily="2" charset="0"/>
              </a:rPr>
              <a:t>e</a:t>
            </a:r>
            <a:r>
              <a:rPr lang="fr-FR" sz="2400" b="1" dirty="0">
                <a:solidFill>
                  <a:srgbClr val="1F497D"/>
                </a:solidFill>
                <a:latin typeface="Dosis" pitchFamily="2" charset="0"/>
              </a:rPr>
              <a:t>)</a:t>
            </a:r>
            <a:r>
              <a:rPr lang="fr-FR" sz="3600" b="1" dirty="0">
                <a:solidFill>
                  <a:srgbClr val="1F497D"/>
                </a:solidFill>
                <a:latin typeface="Dosis" pitchFamily="2" charset="0"/>
              </a:rPr>
              <a:t>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C54C451-A5DF-C32B-A0BB-431F0DF078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855" y="2636123"/>
            <a:ext cx="1224673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26"/>
              </a:lnSpc>
              <a:defRPr/>
            </a:pPr>
            <a:r>
              <a:rPr lang="en-US" sz="2400" b="1" dirty="0">
                <a:solidFill>
                  <a:srgbClr val="8DC63F"/>
                </a:solidFill>
                <a:latin typeface="Carelia"/>
              </a:rPr>
              <a:t>    </a:t>
            </a:r>
            <a:endParaRPr lang="fr-FR" sz="21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DB35B5C-DD05-2C71-1CC5-F71502F3128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1619" y="1511539"/>
            <a:ext cx="12246738" cy="10859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378" indent="-795378" algn="just">
              <a:defRPr/>
            </a:pP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.   </a:t>
            </a:r>
            <a:r>
              <a:rPr lang="en-US" sz="2801" b="1" dirty="0">
                <a:solidFill>
                  <a:srgbClr val="106585"/>
                </a:solidFill>
                <a:latin typeface="Carelia"/>
              </a:rPr>
              <a:t>1. Se </a:t>
            </a:r>
            <a:r>
              <a:rPr lang="en-US" sz="2801" b="1" dirty="0" err="1">
                <a:solidFill>
                  <a:srgbClr val="106585"/>
                </a:solidFill>
                <a:latin typeface="Carelia"/>
              </a:rPr>
              <a:t>préparer</a:t>
            </a:r>
            <a:r>
              <a:rPr lang="en-US" sz="2801" b="1" dirty="0">
                <a:solidFill>
                  <a:srgbClr val="106585"/>
                </a:solidFill>
                <a:latin typeface="Carelia"/>
              </a:rPr>
              <a:t> </a:t>
            </a:r>
            <a:r>
              <a:rPr lang="en-US" sz="2801" dirty="0">
                <a:solidFill>
                  <a:srgbClr val="106585"/>
                </a:solidFill>
                <a:latin typeface="Carelia"/>
              </a:rPr>
              <a:t>: </a:t>
            </a:r>
            <a:r>
              <a:rPr lang="en-US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lire attentivement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l’ensemble des diapositives en amont afin de s’en imprégner et élaborer la carte mentale de la leçon et anticiper les enchaînements.</a:t>
            </a:r>
          </a:p>
          <a:p>
            <a:pPr marL="795378" indent="-795378" algn="just">
              <a:defRPr/>
            </a:pPr>
            <a:endParaRPr lang="fr-FR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defRPr/>
            </a:pP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     </a:t>
            </a:r>
            <a:r>
              <a:rPr lang="fr-FR" sz="2801" b="1" dirty="0">
                <a:solidFill>
                  <a:srgbClr val="106585"/>
                </a:solidFill>
                <a:latin typeface="Carelia"/>
              </a:rPr>
              <a:t>2. Couvrir le contenu de la leçon avec une vérification permanente de la compréhension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 </a:t>
            </a:r>
            <a:r>
              <a:rPr lang="fr-FR" sz="2801" b="1" dirty="0">
                <a:solidFill>
                  <a:srgbClr val="106585"/>
                </a:solidFill>
                <a:latin typeface="Carelia"/>
              </a:rPr>
              <a:t>: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ne pas sauter de diapositives et vérifier la compréhension</a:t>
            </a:r>
            <a:r>
              <a:rPr lang="en-US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;</a:t>
            </a:r>
            <a:r>
              <a:rPr lang="en-US" sz="2801" b="1" dirty="0">
                <a:solidFill>
                  <a:srgbClr val="8DC63F"/>
                </a:solidFill>
                <a:latin typeface="Carelia"/>
              </a:rPr>
              <a:t> </a:t>
            </a:r>
            <a:r>
              <a:rPr lang="en-US" sz="2801" dirty="0" err="1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en</a:t>
            </a:r>
            <a:r>
              <a:rPr lang="en-US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maintenant un rythme soutenu sans temps mort;</a:t>
            </a:r>
            <a:r>
              <a:rPr lang="fr-FR" sz="2801" b="1" dirty="0">
                <a:solidFill>
                  <a:srgbClr val="106585"/>
                </a:solidFill>
                <a:latin typeface="Carelia"/>
              </a:rPr>
              <a:t> </a:t>
            </a:r>
          </a:p>
          <a:p>
            <a:pPr marL="795378" indent="-795378" algn="just">
              <a:defRPr/>
            </a:pPr>
            <a:endParaRPr lang="fr-FR" sz="2801" b="1" dirty="0">
              <a:solidFill>
                <a:srgbClr val="106585"/>
              </a:solidFill>
              <a:latin typeface="Carelia"/>
            </a:endParaRPr>
          </a:p>
          <a:p>
            <a:pPr marL="795378" indent="-795378" algn="just">
              <a:defRPr/>
            </a:pPr>
            <a:r>
              <a:rPr lang="fr-FR" sz="2801" b="1" dirty="0">
                <a:solidFill>
                  <a:srgbClr val="106585"/>
                </a:solidFill>
                <a:latin typeface="Carelia"/>
              </a:rPr>
              <a:t>    3.Rester fidèle au scénario pédagogique :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suivre les consignes du ruban didactique activement, sans se limiter à une lecture passive. </a:t>
            </a:r>
          </a:p>
          <a:p>
            <a:pPr marL="795378" indent="-795378" algn="just">
              <a:defRPr/>
            </a:pPr>
            <a:endParaRPr lang="fr-FR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defRPr/>
            </a:pPr>
            <a:r>
              <a:rPr lang="fr-FR" sz="2801" b="1" dirty="0">
                <a:solidFill>
                  <a:srgbClr val="106585"/>
                </a:solidFill>
                <a:latin typeface="Carelia"/>
              </a:rPr>
              <a:t>    4.Expliquer les consignes: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s’assurer que tous les élèves comprennent les consignes des activités, en les invitant à les reformuler ou à  les réexpliquer, si besoin, dans leur langue maternelle.</a:t>
            </a:r>
          </a:p>
          <a:p>
            <a:pPr marL="795378" indent="-795378" algn="just">
              <a:defRPr/>
            </a:pPr>
            <a:endParaRPr lang="fr-FR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defRPr/>
            </a:pPr>
            <a:r>
              <a:rPr lang="en-US" sz="2801" b="1" dirty="0">
                <a:solidFill>
                  <a:srgbClr val="106585"/>
                </a:solidFill>
                <a:latin typeface="Carelia"/>
              </a:rPr>
              <a:t>    5.Donner un feed back riche et </a:t>
            </a:r>
            <a:r>
              <a:rPr lang="en-US" sz="2801" b="1" dirty="0" err="1">
                <a:solidFill>
                  <a:srgbClr val="106585"/>
                </a:solidFill>
                <a:latin typeface="Carelia"/>
              </a:rPr>
              <a:t>systématique</a:t>
            </a:r>
            <a:r>
              <a:rPr lang="en-US" sz="2801" b="1" dirty="0">
                <a:solidFill>
                  <a:srgbClr val="106585"/>
                </a:solidFill>
                <a:latin typeface="Carelia"/>
              </a:rPr>
              <a:t> :</a:t>
            </a:r>
            <a:r>
              <a:rPr lang="en-US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solliciter la participation du maximum d’ élèves en les questionnant et en corrigeant les erreurs.</a:t>
            </a:r>
          </a:p>
          <a:p>
            <a:pPr marL="795378" indent="-795378" algn="just">
              <a:defRPr/>
            </a:pPr>
            <a:endParaRPr lang="fr-FR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defRPr/>
            </a:pPr>
            <a:r>
              <a:rPr lang="fr-FR" sz="2801" b="1" dirty="0">
                <a:solidFill>
                  <a:srgbClr val="106585"/>
                </a:solidFill>
                <a:latin typeface="Carelia"/>
              </a:rPr>
              <a:t>     6.Adopter une posture dynamique :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circuler dans la classe, capter l’attention par des explications, et  au besoin , illustrer par des exemples; </a:t>
            </a:r>
            <a:endParaRPr lang="en-US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lnSpc>
                <a:spcPct val="150000"/>
              </a:lnSpc>
              <a:defRPr/>
            </a:pPr>
            <a:endParaRPr lang="en-US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algn="just">
              <a:lnSpc>
                <a:spcPct val="150000"/>
              </a:lnSpc>
              <a:defRPr/>
            </a:pPr>
            <a:endParaRPr lang="en-US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algn="just">
              <a:lnSpc>
                <a:spcPct val="150000"/>
              </a:lnSpc>
              <a:defRPr/>
            </a:pPr>
            <a:endParaRPr lang="en-US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algn="just">
              <a:lnSpc>
                <a:spcPct val="150000"/>
              </a:lnSpc>
              <a:defRPr/>
            </a:pPr>
            <a:endParaRPr lang="fr-FR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A7A0-9821-F08A-F334-9BF4DE2DC24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65563" y="7483331"/>
            <a:ext cx="1224673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378" indent="-795378" algn="just">
              <a:lnSpc>
                <a:spcPts val="3026"/>
              </a:lnSpc>
              <a:defRPr/>
            </a:pPr>
            <a:r>
              <a:rPr lang="en-US" sz="2400" b="1" dirty="0">
                <a:solidFill>
                  <a:srgbClr val="8DC63F"/>
                </a:solidFill>
                <a:latin typeface="Carelia"/>
              </a:rPr>
              <a:t>    </a:t>
            </a:r>
            <a:endParaRPr lang="fr-FR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BD959DA-C419-89F1-727C-B6814A2611A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91277" y="8354657"/>
            <a:ext cx="1224673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0168" indent="-950168" algn="just">
              <a:defRPr/>
            </a:pPr>
            <a:r>
              <a:rPr lang="en-US" sz="2400" b="1" dirty="0">
                <a:solidFill>
                  <a:srgbClr val="8DC63F"/>
                </a:solidFill>
                <a:latin typeface="Carelia"/>
              </a:rPr>
              <a:t>    </a:t>
            </a:r>
            <a:endParaRPr lang="fr-FR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03A23-7467-D54D-E20F-5FE269172A9C}"/>
              </a:ext>
            </a:extLst>
          </p:cNvPr>
          <p:cNvSpPr txBox="1"/>
          <p:nvPr/>
        </p:nvSpPr>
        <p:spPr>
          <a:xfrm>
            <a:off x="7742258" y="237934"/>
            <a:ext cx="5507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Pour l’enseignant – A ne pas lire aux élèves</a:t>
            </a:r>
          </a:p>
        </p:txBody>
      </p:sp>
    </p:spTree>
    <p:extLst>
      <p:ext uri="{BB962C8B-B14F-4D97-AF65-F5344CB8AC3E}">
        <p14:creationId xmlns:p14="http://schemas.microsoft.com/office/powerpoint/2010/main" val="196086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8AF9A1B-AF9E-1205-484B-ECC0021C1A42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tx2">
              <a:lumMod val="20000"/>
              <a:lumOff val="8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</a:p>
          <a:p>
            <a:pPr algn="ctr" defTabSz="685834">
              <a:lnSpc>
                <a:spcPts val="11099"/>
              </a:lnSpc>
            </a:pPr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Rebrassage</a:t>
            </a:r>
          </a:p>
          <a:p>
            <a:pPr algn="ctr" defTabSz="685834"/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du vocabulaire</a:t>
            </a:r>
          </a:p>
          <a:p>
            <a:pPr algn="ctr" defTabSz="685834">
              <a:lnSpc>
                <a:spcPts val="11099"/>
              </a:lnSpc>
            </a:pP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pic>
        <p:nvPicPr>
          <p:cNvPr id="5" name="Image 4" descr="Une image contenant Dessin animé, garçon, habits, personne&#10;&#10;Le contenu généré par l’IA peut être incorrect.">
            <a:extLst>
              <a:ext uri="{FF2B5EF4-FFF2-40B4-BE49-F238E27FC236}">
                <a16:creationId xmlns:a16="http://schemas.microsoft.com/office/drawing/2014/main" id="{FB0ECFC9-E9CC-8140-6D91-B9E551AB78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76" y="5918548"/>
            <a:ext cx="357984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95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B295F-FABA-5F7B-6579-B8DCA246E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6642AC-A36C-1713-2784-773B592EA49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32AF364-BF58-B3C3-457F-B45ED691809E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BE348D63-1310-32FA-5359-891238236B5E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3555BF27-88EE-A09C-263C-F8F96C628F22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125F5EF1-7673-7E75-B2B9-878B972719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DB10B1F3-8703-A0E5-9C8C-0B8D927F413A}"/>
              </a:ext>
            </a:extLst>
          </p:cNvPr>
          <p:cNvSpPr/>
          <p:nvPr/>
        </p:nvSpPr>
        <p:spPr>
          <a:xfrm>
            <a:off x="1179968" y="571501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B9E73-E8A9-9DBD-E882-00E05D85D4B8}"/>
              </a:ext>
            </a:extLst>
          </p:cNvPr>
          <p:cNvSpPr txBox="1"/>
          <p:nvPr/>
        </p:nvSpPr>
        <p:spPr>
          <a:xfrm>
            <a:off x="2333956" y="2015170"/>
            <a:ext cx="8683076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Rebrassage du vocabulaire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84FF2EF-52C6-4437-9F23-6D2E99CECF38}"/>
              </a:ext>
            </a:extLst>
          </p:cNvPr>
          <p:cNvSpPr txBox="1"/>
          <p:nvPr/>
        </p:nvSpPr>
        <p:spPr>
          <a:xfrm>
            <a:off x="1919782" y="2840483"/>
            <a:ext cx="10180653" cy="1888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fr-FR" sz="3200" b="1" dirty="0">
              <a:latin typeface="Dosis" panose="02010703020202060003" pitchFamily="2" charset="0"/>
            </a:endParaRPr>
          </a:p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Support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 5 diapositives </a:t>
            </a:r>
          </a:p>
          <a:p>
            <a:pPr algn="ctr"/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(images illustrant le vocabulaire de la semaine)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7D0DD100-2BE3-CC1F-71EC-614A4328F5AF}"/>
              </a:ext>
            </a:extLst>
          </p:cNvPr>
          <p:cNvSpPr txBox="1"/>
          <p:nvPr/>
        </p:nvSpPr>
        <p:spPr>
          <a:xfrm>
            <a:off x="2516462" y="4904315"/>
            <a:ext cx="8683076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4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Déroulement :</a:t>
            </a:r>
            <a:endParaRPr lang="fr-FR" sz="4400" dirty="0">
              <a:solidFill>
                <a:schemeClr val="accent5">
                  <a:lumMod val="75000"/>
                </a:schemeClr>
              </a:solidFill>
              <a:latin typeface="Dosis" panose="02010703020202060003" pitchFamily="2" charset="0"/>
            </a:endParaRP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52AA5310-F28D-92E9-7EB5-55CBE75D9602}"/>
              </a:ext>
            </a:extLst>
          </p:cNvPr>
          <p:cNvSpPr txBox="1"/>
          <p:nvPr/>
        </p:nvSpPr>
        <p:spPr>
          <a:xfrm>
            <a:off x="1305381" y="5439424"/>
            <a:ext cx="11422041" cy="2862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fait passer les élèves un par un pour nommer les mots du vocabulaire correspondant aux images présentées sur les cinq diapositives, de manière à ce que chacun participe au moins une fois. À la fin de l’activité, tous les élèves devront effectuer le passage de lecture.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88495F-8034-C6E0-C31A-8C36CD18A2F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3274893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46473-2835-365A-5A4C-77A193A49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C3FBBA-39F4-CFC1-4FA0-E9C365B84C94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E7691C0-3132-33EB-C781-AD83AE032E12}"/>
              </a:ext>
            </a:extLst>
          </p:cNvPr>
          <p:cNvSpPr/>
          <p:nvPr/>
        </p:nvSpPr>
        <p:spPr>
          <a:xfrm>
            <a:off x="275854" y="342901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A90F6E8-FE05-68B8-6B9E-66FB73C20CFA}"/>
              </a:ext>
            </a:extLst>
          </p:cNvPr>
          <p:cNvSpPr/>
          <p:nvPr/>
        </p:nvSpPr>
        <p:spPr>
          <a:xfrm>
            <a:off x="285753" y="342900"/>
            <a:ext cx="13154395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103D6E-E3B0-B2AE-70E3-265D0F86FDF6}"/>
              </a:ext>
            </a:extLst>
          </p:cNvPr>
          <p:cNvSpPr txBox="1"/>
          <p:nvPr/>
        </p:nvSpPr>
        <p:spPr>
          <a:xfrm>
            <a:off x="1256724" y="502920"/>
            <a:ext cx="10793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Regardez bien les images </a:t>
            </a:r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, qui veut passer au tableau pour les  nommer?</a:t>
            </a:r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9A935AD8-3E89-AFED-0984-EDC46B25323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5574173"/>
              </p:ext>
            </p:extLst>
          </p:nvPr>
        </p:nvGraphicFramePr>
        <p:xfrm>
          <a:off x="1" y="-64418"/>
          <a:ext cx="137160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8918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51589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700534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4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4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2" name="Freeform 8">
            <a:extLst>
              <a:ext uri="{FF2B5EF4-FFF2-40B4-BE49-F238E27FC236}">
                <a16:creationId xmlns:a16="http://schemas.microsoft.com/office/drawing/2014/main" id="{6C30EA26-FFEF-9F4A-8E86-E06F9C4408CE}"/>
              </a:ext>
            </a:extLst>
          </p:cNvPr>
          <p:cNvSpPr/>
          <p:nvPr/>
        </p:nvSpPr>
        <p:spPr>
          <a:xfrm>
            <a:off x="555453" y="606616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47F33A2F-A0C9-EED1-AE80-F068CA0AD8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E5FFFF"/>
              </a:clrFrom>
              <a:clrTo>
                <a:srgbClr val="E5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26006" y="389263"/>
            <a:ext cx="981142" cy="1007528"/>
          </a:xfrm>
          <a:prstGeom prst="roundRect">
            <a:avLst>
              <a:gd name="adj" fmla="val 11078"/>
            </a:avLst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135BDA6-364C-AA22-C9D9-D15A1464F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6737" y="2451942"/>
            <a:ext cx="1973083" cy="316889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2AE53BC-AB1B-FB8E-B33C-200DB9416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9702" y="2911473"/>
            <a:ext cx="1809666" cy="20107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91D3439-3AE5-6575-D028-1156F12D3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661" y="2909243"/>
            <a:ext cx="2888383" cy="19125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AC03143-C1B1-4795-6505-AEFB648E6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2810" y="6023595"/>
            <a:ext cx="1813197" cy="20398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8D37395-E092-DE48-8854-A0A47D40F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1872" y="5705696"/>
            <a:ext cx="2692306" cy="29504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A230A98-96BF-D61A-DFF3-3C30F80CE42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14" y="5840678"/>
            <a:ext cx="2954454" cy="29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2BB37-D655-5FA5-F8DB-4E61F8155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703B6E-3232-47AA-5EA6-F10B585F25DB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1D0CFB1-57AF-3E1B-19EB-75471E95984F}"/>
              </a:ext>
            </a:extLst>
          </p:cNvPr>
          <p:cNvSpPr/>
          <p:nvPr/>
        </p:nvSpPr>
        <p:spPr>
          <a:xfrm>
            <a:off x="275854" y="342901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724055E6-B296-70AA-487E-DE7E0D385790}"/>
              </a:ext>
            </a:extLst>
          </p:cNvPr>
          <p:cNvSpPr/>
          <p:nvPr/>
        </p:nvSpPr>
        <p:spPr>
          <a:xfrm>
            <a:off x="285753" y="342900"/>
            <a:ext cx="13154395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3" name="Image 2" descr="Une image contenant dessin humoristique, dessin, illustration, croquis&#10;&#10;Description générée automatiquement">
            <a:extLst>
              <a:ext uri="{FF2B5EF4-FFF2-40B4-BE49-F238E27FC236}">
                <a16:creationId xmlns:a16="http://schemas.microsoft.com/office/drawing/2014/main" id="{BFF1366E-C3FF-DE77-9219-F254E1516B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560549" y="378608"/>
            <a:ext cx="943348" cy="1013195"/>
          </a:xfrm>
          <a:prstGeom prst="rect">
            <a:avLst/>
          </a:prstGeom>
        </p:spPr>
      </p:pic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0CA1019F-881A-39C2-C876-58F22FC69DF3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92057850"/>
              </p:ext>
            </p:extLst>
          </p:nvPr>
        </p:nvGraphicFramePr>
        <p:xfrm>
          <a:off x="1" y="-64418"/>
          <a:ext cx="137160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8918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51589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700534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4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4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2" name="Freeform 8">
            <a:extLst>
              <a:ext uri="{FF2B5EF4-FFF2-40B4-BE49-F238E27FC236}">
                <a16:creationId xmlns:a16="http://schemas.microsoft.com/office/drawing/2014/main" id="{BBBF7C95-A2B3-32C8-B27E-9F000784F13B}"/>
              </a:ext>
            </a:extLst>
          </p:cNvPr>
          <p:cNvSpPr/>
          <p:nvPr/>
        </p:nvSpPr>
        <p:spPr>
          <a:xfrm>
            <a:off x="555453" y="606616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7544952-2EE0-11A0-4D81-B69589DF864B}"/>
              </a:ext>
            </a:extLst>
          </p:cNvPr>
          <p:cNvSpPr txBox="1"/>
          <p:nvPr/>
        </p:nvSpPr>
        <p:spPr>
          <a:xfrm>
            <a:off x="1242869" y="578528"/>
            <a:ext cx="10793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passer au tableau pour nommer les images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7B06BD-C531-E8FC-6EBE-F5C861729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521" y="2276635"/>
            <a:ext cx="3366308" cy="258732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075836D-1233-4A3E-C717-B6E3FEF77D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8800" y="2175245"/>
            <a:ext cx="3253271" cy="3048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0F0741B-EFD4-9DA8-647D-E211F8140B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505" y="2634595"/>
            <a:ext cx="3740821" cy="25391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BEF9A54-97C9-B3B2-9247-B32460DB00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1792" y="5181826"/>
            <a:ext cx="2797967" cy="443866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7BAD1DA-66AE-6617-872B-EF5534FBDB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9070" y="6487988"/>
            <a:ext cx="4172730" cy="233316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63C9286-F0EA-4F5B-B321-57C2759469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2076" y="6667500"/>
            <a:ext cx="1780028" cy="180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23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E6A01-6D10-234C-7ABE-6CA0D366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E63853-2956-72F6-83D0-5BF940EA17C0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53EF631-B682-665A-B66B-A3CD355B6F60}"/>
              </a:ext>
            </a:extLst>
          </p:cNvPr>
          <p:cNvSpPr/>
          <p:nvPr/>
        </p:nvSpPr>
        <p:spPr>
          <a:xfrm>
            <a:off x="275855" y="27928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60611F7-539A-6F4D-D716-431EF059FC2F}"/>
              </a:ext>
            </a:extLst>
          </p:cNvPr>
          <p:cNvSpPr/>
          <p:nvPr/>
        </p:nvSpPr>
        <p:spPr>
          <a:xfrm>
            <a:off x="313459" y="302324"/>
            <a:ext cx="13154395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0C1A8834-9DFD-6102-B7FF-9395AF95A40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0929558"/>
              </p:ext>
            </p:extLst>
          </p:nvPr>
        </p:nvGraphicFramePr>
        <p:xfrm>
          <a:off x="1" y="-64418"/>
          <a:ext cx="137160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8918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51589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700534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4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4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2" name="Freeform 8">
            <a:extLst>
              <a:ext uri="{FF2B5EF4-FFF2-40B4-BE49-F238E27FC236}">
                <a16:creationId xmlns:a16="http://schemas.microsoft.com/office/drawing/2014/main" id="{5ED592BE-AB94-ED85-2749-F9079C7F6318}"/>
              </a:ext>
            </a:extLst>
          </p:cNvPr>
          <p:cNvSpPr/>
          <p:nvPr/>
        </p:nvSpPr>
        <p:spPr>
          <a:xfrm>
            <a:off x="555453" y="606616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90BE8D4-7634-DD57-5646-AC7D13FFB8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E5FFFF"/>
              </a:clrFrom>
              <a:clrTo>
                <a:srgbClr val="E5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26006" y="389263"/>
            <a:ext cx="981142" cy="1007528"/>
          </a:xfrm>
          <a:prstGeom prst="roundRect">
            <a:avLst>
              <a:gd name="adj" fmla="val 11078"/>
            </a:avLst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DFF48BC-B402-BB1A-9DEC-75CF5CF8E4ED}"/>
              </a:ext>
            </a:extLst>
          </p:cNvPr>
          <p:cNvSpPr txBox="1"/>
          <p:nvPr/>
        </p:nvSpPr>
        <p:spPr>
          <a:xfrm>
            <a:off x="1305213" y="618816"/>
            <a:ext cx="10793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passer au tableau pour nommer les images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92F6A1-558B-30FE-E082-451BA3752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401" y="2377838"/>
            <a:ext cx="2848018" cy="228488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D821382-3A03-0227-CB99-7A3AAEF70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5018" y="2356292"/>
            <a:ext cx="3678089" cy="24618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3E2DD7F-5EA2-3C65-0A50-C61E0BC69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5064" y="2155507"/>
            <a:ext cx="2550684" cy="29492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7CDCEBC-24B2-FEEE-91C6-293B8EA114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1308" y="5530616"/>
            <a:ext cx="3422700" cy="360475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FADA7E-955F-A6CB-38B5-CF30250304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30026" y="5830897"/>
            <a:ext cx="2781090" cy="27400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C0EEAD8-F54C-1E54-65D0-4ADB29DDD7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7060" y="6178941"/>
            <a:ext cx="2549609" cy="26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70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E6A01-6D10-234C-7ABE-6CA0D3664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E63853-2956-72F6-83D0-5BF940EA17C0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53EF631-B682-665A-B66B-A3CD355B6F60}"/>
              </a:ext>
            </a:extLst>
          </p:cNvPr>
          <p:cNvSpPr/>
          <p:nvPr/>
        </p:nvSpPr>
        <p:spPr>
          <a:xfrm>
            <a:off x="275854" y="342901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60611F7-539A-6F4D-D716-431EF059FC2F}"/>
              </a:ext>
            </a:extLst>
          </p:cNvPr>
          <p:cNvSpPr/>
          <p:nvPr/>
        </p:nvSpPr>
        <p:spPr>
          <a:xfrm>
            <a:off x="285753" y="342900"/>
            <a:ext cx="13154395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0C1A8834-9DFD-6102-B7FF-9395AF95A40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4085128"/>
              </p:ext>
            </p:extLst>
          </p:nvPr>
        </p:nvGraphicFramePr>
        <p:xfrm>
          <a:off x="1" y="-64418"/>
          <a:ext cx="137160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8918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51589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700534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4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4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2" name="Freeform 8">
            <a:extLst>
              <a:ext uri="{FF2B5EF4-FFF2-40B4-BE49-F238E27FC236}">
                <a16:creationId xmlns:a16="http://schemas.microsoft.com/office/drawing/2014/main" id="{5ED592BE-AB94-ED85-2749-F9079C7F6318}"/>
              </a:ext>
            </a:extLst>
          </p:cNvPr>
          <p:cNvSpPr/>
          <p:nvPr/>
        </p:nvSpPr>
        <p:spPr>
          <a:xfrm>
            <a:off x="555453" y="606616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B90BE8D4-7634-DD57-5646-AC7D13FFB8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E5FFFF"/>
              </a:clrFrom>
              <a:clrTo>
                <a:srgbClr val="E5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26006" y="389263"/>
            <a:ext cx="981142" cy="1007528"/>
          </a:xfrm>
          <a:prstGeom prst="roundRect">
            <a:avLst>
              <a:gd name="adj" fmla="val 11078"/>
            </a:avLst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200390F-6D9F-482E-FD0D-FDF6793B26F3}"/>
              </a:ext>
            </a:extLst>
          </p:cNvPr>
          <p:cNvSpPr txBox="1"/>
          <p:nvPr/>
        </p:nvSpPr>
        <p:spPr>
          <a:xfrm>
            <a:off x="1389701" y="625313"/>
            <a:ext cx="10793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passer au tableau pour nommer les images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D6C3A93-FCC1-9F80-556F-7AFD6633A1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925" y="5181597"/>
            <a:ext cx="3491971" cy="365094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7C9AE26-DE6C-6C90-2C9E-5FE93F1C5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272" y="6014221"/>
            <a:ext cx="2721906" cy="13848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D861A1D-182E-3353-A3AB-6C378D6EB4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68091" y="5488536"/>
            <a:ext cx="2272010" cy="20779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5D92C17-482D-FD70-9EE8-FFFE596829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2557585"/>
            <a:ext cx="2764025" cy="31305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FC639E-E690-A34D-7526-993A7A962D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0213" y="2848950"/>
            <a:ext cx="2171619" cy="217963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AE6D342-61AF-D04A-EA81-2C33F90B4A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2114" y="2927183"/>
            <a:ext cx="2719728" cy="242728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8E78035-6438-D2EB-919C-AE8A7956CD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13049" y="3275397"/>
            <a:ext cx="2800239" cy="17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16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68C6DF5-A533-FDBE-A184-06B72340CC84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9C7B44C-5DA4-7B61-7785-6FCFEA673717}"/>
              </a:ext>
            </a:extLst>
          </p:cNvPr>
          <p:cNvSpPr/>
          <p:nvPr/>
        </p:nvSpPr>
        <p:spPr>
          <a:xfrm>
            <a:off x="275854" y="342901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D6F0C20-90FE-D9C2-5992-602BD2AD8521}"/>
              </a:ext>
            </a:extLst>
          </p:cNvPr>
          <p:cNvSpPr/>
          <p:nvPr/>
        </p:nvSpPr>
        <p:spPr>
          <a:xfrm>
            <a:off x="285753" y="342900"/>
            <a:ext cx="13154395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7AADF26F-88F7-1038-AF34-A68987FEA0D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45521443"/>
              </p:ext>
            </p:extLst>
          </p:nvPr>
        </p:nvGraphicFramePr>
        <p:xfrm>
          <a:off x="1" y="-64418"/>
          <a:ext cx="137160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8918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51589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700534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4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4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2" name="Freeform 8">
            <a:extLst>
              <a:ext uri="{FF2B5EF4-FFF2-40B4-BE49-F238E27FC236}">
                <a16:creationId xmlns:a16="http://schemas.microsoft.com/office/drawing/2014/main" id="{CF30144A-AB57-A069-3710-BFFF7AA9E0D0}"/>
              </a:ext>
            </a:extLst>
          </p:cNvPr>
          <p:cNvSpPr/>
          <p:nvPr/>
        </p:nvSpPr>
        <p:spPr>
          <a:xfrm>
            <a:off x="555453" y="606616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05AF02B-277D-E67D-2B62-AB49038B7E29}"/>
              </a:ext>
            </a:extLst>
          </p:cNvPr>
          <p:cNvSpPr txBox="1"/>
          <p:nvPr/>
        </p:nvSpPr>
        <p:spPr>
          <a:xfrm>
            <a:off x="1369046" y="630369"/>
            <a:ext cx="107934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MA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passer au tableau pour nommer les images ?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1E4A79A9-8C4E-74A6-0DF1-7F03ADFE28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clrChange>
              <a:clrFrom>
                <a:srgbClr val="E5FFFF"/>
              </a:clrFrom>
              <a:clrTo>
                <a:srgbClr val="E5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326006" y="389263"/>
            <a:ext cx="981142" cy="1007528"/>
          </a:xfrm>
          <a:prstGeom prst="roundRect">
            <a:avLst>
              <a:gd name="adj" fmla="val 11078"/>
            </a:avLst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224678E-36F2-8CC8-AC31-0565186EBB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477" y="2652652"/>
            <a:ext cx="2414734" cy="252378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7A40398-36CF-BACD-9758-8B68BB020F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783005">
            <a:off x="5550810" y="3354148"/>
            <a:ext cx="2556218" cy="141817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3CF2DD3-07EE-26E3-D7A7-B1483A23D6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09693">
            <a:off x="9827594" y="2472836"/>
            <a:ext cx="1716062" cy="305459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245C534-6A7C-BF69-37B0-ABC44F7770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8866780">
            <a:off x="846369" y="6785458"/>
            <a:ext cx="3038347" cy="107479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71EFE16-FD08-1291-C90E-B7BD1DAE8C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7571" y="6534186"/>
            <a:ext cx="1804322" cy="180432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488A450-727F-F6A2-AC53-08CDEDFECA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0039" y="6056347"/>
            <a:ext cx="2246524" cy="299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71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DBE6D-5CA9-EE32-F46A-0AF54BAB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EBBC47-6560-F115-8B6E-CA47B3A7846D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5F07DEC-C2E1-EC1F-9F06-977BB8B7BE21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6517CEF-6189-C928-A92E-B71F18D0B05A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</a:p>
          <a:p>
            <a:pPr algn="ctr" defTabSz="685834"/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/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/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Rebrassage de  la lecture</a:t>
            </a:r>
          </a:p>
          <a:p>
            <a:pPr algn="ctr" defTabSz="685834">
              <a:lnSpc>
                <a:spcPts val="11099"/>
              </a:lnSpc>
            </a:pP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pic>
        <p:nvPicPr>
          <p:cNvPr id="9" name="Image 8" descr="Une image contenant Dessin animé, habits, illustration, clipart&#10;&#10;Le contenu généré par l’IA peut être incorrect.">
            <a:extLst>
              <a:ext uri="{FF2B5EF4-FFF2-40B4-BE49-F238E27FC236}">
                <a16:creationId xmlns:a16="http://schemas.microsoft.com/office/drawing/2014/main" id="{F25AECF9-C8AB-8DD0-6FA6-0EE7D5759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99" y="5669572"/>
            <a:ext cx="2688202" cy="22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78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F54F-EAB7-413D-ECC4-04919CDA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74A652-3B5F-A436-DF7C-44963EDCFD8D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F42FDE8-8CE0-5FD1-1892-1CD2D2B93898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8651B20-B4E1-37FE-0E11-A2450FA9D20A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603C4A54-2F78-3BD9-693D-A46FD98CAA8F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36AA7F1-1B54-6088-4632-A8A14B1B083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390E966D-83AD-89AC-D918-7E72368BA447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D7DD2-91C9-6A89-1F2E-B7C086A674D6}"/>
              </a:ext>
            </a:extLst>
          </p:cNvPr>
          <p:cNvSpPr txBox="1"/>
          <p:nvPr/>
        </p:nvSpPr>
        <p:spPr>
          <a:xfrm>
            <a:off x="2333956" y="2015170"/>
            <a:ext cx="8683076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Rebrassage de la lecture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D89494E-0849-2DB1-8DA3-C57408F463CC}"/>
              </a:ext>
            </a:extLst>
          </p:cNvPr>
          <p:cNvSpPr txBox="1"/>
          <p:nvPr/>
        </p:nvSpPr>
        <p:spPr>
          <a:xfrm>
            <a:off x="2516462" y="4042207"/>
            <a:ext cx="8683076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4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Déroulement :</a:t>
            </a:r>
            <a:endParaRPr lang="fr-FR" sz="4400" dirty="0">
              <a:solidFill>
                <a:schemeClr val="accent5">
                  <a:lumMod val="75000"/>
                </a:schemeClr>
              </a:solidFill>
              <a:latin typeface="Dosis" panose="02010703020202060003" pitchFamily="2" charset="0"/>
            </a:endParaRP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2F0F2CF-4A87-4D6C-79CF-9C29FDEC3779}"/>
              </a:ext>
            </a:extLst>
          </p:cNvPr>
          <p:cNvSpPr txBox="1"/>
          <p:nvPr/>
        </p:nvSpPr>
        <p:spPr>
          <a:xfrm>
            <a:off x="1905000" y="5046605"/>
            <a:ext cx="10363200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fait passer les élèves un par un pour lire les mots simples sur les trois diapositives, afin que chaque élève participe au moins une fois. À la fin de l’activité, tous les élèves devront y participer . 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F8866F-C851-7B15-D014-606E5A0F914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4204193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1B125C-A95B-AB21-474A-F2B6D7F32E55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rgbClr val="829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8AF23F4-379F-448D-001B-4A780209FBCE}"/>
              </a:ext>
            </a:extLst>
          </p:cNvPr>
          <p:cNvSpPr/>
          <p:nvPr/>
        </p:nvSpPr>
        <p:spPr>
          <a:xfrm>
            <a:off x="366526" y="342901"/>
            <a:ext cx="13073621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0D6B16D-C2B1-5B6B-89B9-9A7EED237B29}"/>
              </a:ext>
            </a:extLst>
          </p:cNvPr>
          <p:cNvSpPr/>
          <p:nvPr/>
        </p:nvSpPr>
        <p:spPr>
          <a:xfrm>
            <a:off x="366526" y="342900"/>
            <a:ext cx="1307362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D14F32-CAE5-DD0D-C35F-6DEE21D50989}"/>
              </a:ext>
            </a:extLst>
          </p:cNvPr>
          <p:cNvSpPr txBox="1"/>
          <p:nvPr/>
        </p:nvSpPr>
        <p:spPr>
          <a:xfrm>
            <a:off x="838200" y="444518"/>
            <a:ext cx="10982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passer au tableau pour lire les mots?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6FD56E6-6EE2-77EF-E24B-42291D810DA4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0970909"/>
              </p:ext>
            </p:extLst>
          </p:nvPr>
        </p:nvGraphicFramePr>
        <p:xfrm>
          <a:off x="561607" y="-64418"/>
          <a:ext cx="12555527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159353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6915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447113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24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24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50F2CFF8-42AF-7855-E4B0-4D4C71B917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clrChange>
              <a:clrFrom>
                <a:srgbClr val="E4FFFE"/>
              </a:clrFrom>
              <a:clrTo>
                <a:srgbClr val="E4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63400" y="418121"/>
            <a:ext cx="1386074" cy="1073026"/>
          </a:xfrm>
          <a:prstGeom prst="roundRect">
            <a:avLst>
              <a:gd name="adj" fmla="val 11078"/>
            </a:avLst>
          </a:prstGeom>
        </p:spPr>
      </p:pic>
      <p:sp>
        <p:nvSpPr>
          <p:cNvPr id="2" name="Freeform 8">
            <a:extLst>
              <a:ext uri="{FF2B5EF4-FFF2-40B4-BE49-F238E27FC236}">
                <a16:creationId xmlns:a16="http://schemas.microsoft.com/office/drawing/2014/main" id="{03E6ED59-BEBD-0CE3-F8D9-C18D045BAD19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63295F6-3923-690D-6F2C-F04C593E3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952660"/>
              </p:ext>
            </p:extLst>
          </p:nvPr>
        </p:nvGraphicFramePr>
        <p:xfrm>
          <a:off x="1317250" y="3497579"/>
          <a:ext cx="1104423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1413">
                  <a:extLst>
                    <a:ext uri="{9D8B030D-6E8A-4147-A177-3AD203B41FA5}">
                      <a16:colId xmlns:a16="http://schemas.microsoft.com/office/drawing/2014/main" val="3166812100"/>
                    </a:ext>
                  </a:extLst>
                </a:gridCol>
                <a:gridCol w="3681413">
                  <a:extLst>
                    <a:ext uri="{9D8B030D-6E8A-4147-A177-3AD203B41FA5}">
                      <a16:colId xmlns:a16="http://schemas.microsoft.com/office/drawing/2014/main" val="2426094876"/>
                    </a:ext>
                  </a:extLst>
                </a:gridCol>
                <a:gridCol w="3681413">
                  <a:extLst>
                    <a:ext uri="{9D8B030D-6E8A-4147-A177-3AD203B41FA5}">
                      <a16:colId xmlns:a16="http://schemas.microsoft.com/office/drawing/2014/main" val="1695664224"/>
                    </a:ext>
                  </a:extLst>
                </a:gridCol>
              </a:tblGrid>
              <a:tr h="160493"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class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plum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clé</a:t>
                      </a:r>
                      <a:endParaRPr lang="fr-MA" sz="6000" dirty="0">
                        <a:solidFill>
                          <a:srgbClr val="106585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037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sucr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pli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touss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54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trac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avril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portabl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69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MA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gru</a:t>
                      </a:r>
                      <a:r>
                        <a:rPr lang="fr-MA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MA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ouvrir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MA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frapp</a:t>
                      </a:r>
                      <a:r>
                        <a:rPr lang="fr-MA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70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33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57250" y="1180451"/>
            <a:ext cx="12001500" cy="7926101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179968" y="571501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7E087D-5FB9-0D89-12A1-098B2632F30A}"/>
              </a:ext>
            </a:extLst>
          </p:cNvPr>
          <p:cNvSpPr txBox="1"/>
          <p:nvPr/>
        </p:nvSpPr>
        <p:spPr>
          <a:xfrm>
            <a:off x="1193822" y="2071849"/>
            <a:ext cx="11681640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spcAft>
                <a:spcPts val="900"/>
              </a:spcAft>
              <a:defRPr/>
            </a:pPr>
            <a:r>
              <a:rPr lang="fr-FR" sz="3200" dirty="0">
                <a:solidFill>
                  <a:srgbClr val="106585"/>
                </a:solidFill>
                <a:latin typeface="Dosis" pitchFamily="2" charset="0"/>
              </a:rPr>
              <a:t>A la fin de la séance d’aujourd’hui,</a:t>
            </a:r>
          </a:p>
          <a:p>
            <a:pPr algn="ctr" defTabSz="685869">
              <a:spcAft>
                <a:spcPts val="900"/>
              </a:spcAft>
              <a:defRPr/>
            </a:pPr>
            <a:r>
              <a:rPr lang="fr-FR" sz="3200" dirty="0">
                <a:solidFill>
                  <a:srgbClr val="106585"/>
                </a:solidFill>
                <a:latin typeface="Dosis" pitchFamily="2" charset="0"/>
              </a:rPr>
              <a:t> </a:t>
            </a:r>
            <a:r>
              <a:rPr lang="fr-FR" sz="3200" b="1" dirty="0">
                <a:solidFill>
                  <a:srgbClr val="106585"/>
                </a:solidFill>
                <a:latin typeface="Dosis" pitchFamily="2" charset="0"/>
              </a:rPr>
              <a:t>au moins 80% des élèves </a:t>
            </a:r>
            <a:r>
              <a:rPr lang="fr-FR" sz="3200" dirty="0">
                <a:solidFill>
                  <a:srgbClr val="106585"/>
                </a:solidFill>
                <a:latin typeface="Dosis" pitchFamily="2" charset="0"/>
              </a:rPr>
              <a:t>doivent être capables de :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61841AB-7BBF-E5DF-ECC0-9422AF094E7E}"/>
              </a:ext>
            </a:extLst>
          </p:cNvPr>
          <p:cNvGrpSpPr/>
          <p:nvPr/>
        </p:nvGrpSpPr>
        <p:grpSpPr>
          <a:xfrm>
            <a:off x="1388617" y="3587665"/>
            <a:ext cx="11292049" cy="3557514"/>
            <a:chOff x="3284529" y="4577550"/>
            <a:chExt cx="9396747" cy="2104846"/>
          </a:xfrm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60BD1024-05C8-C151-181A-C15273BA80F2}"/>
                </a:ext>
              </a:extLst>
            </p:cNvPr>
            <p:cNvSpPr/>
            <p:nvPr/>
          </p:nvSpPr>
          <p:spPr>
            <a:xfrm>
              <a:off x="3284529" y="4577550"/>
              <a:ext cx="9396747" cy="2104846"/>
            </a:xfrm>
            <a:custGeom>
              <a:avLst/>
              <a:gdLst/>
              <a:ahLst/>
              <a:cxnLst/>
              <a:rect l="l" t="t" r="r" b="b"/>
              <a:pathLst>
                <a:path w="3062465" h="1213150">
                  <a:moveTo>
                    <a:pt x="0" y="0"/>
                  </a:moveTo>
                  <a:lnTo>
                    <a:pt x="3062465" y="0"/>
                  </a:lnTo>
                  <a:lnTo>
                    <a:pt x="3062465" y="1213150"/>
                  </a:lnTo>
                  <a:lnTo>
                    <a:pt x="0" y="121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69">
                <a:defRPr/>
              </a:pPr>
              <a:endParaRPr lang="fr-MA" sz="1001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1CEE908-A23E-3615-FC3A-B9D65947341C}"/>
                </a:ext>
              </a:extLst>
            </p:cNvPr>
            <p:cNvSpPr txBox="1"/>
            <p:nvPr/>
          </p:nvSpPr>
          <p:spPr>
            <a:xfrm>
              <a:off x="4916193" y="4829273"/>
              <a:ext cx="6227090" cy="30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69">
                <a:spcAft>
                  <a:spcPts val="900"/>
                </a:spcAft>
                <a:defRPr/>
              </a:pPr>
              <a:r>
                <a:rPr lang="fr-FR" sz="2801" dirty="0">
                  <a:solidFill>
                    <a:schemeClr val="accent5">
                      <a:lumMod val="50000"/>
                    </a:schemeClr>
                  </a:solidFill>
                  <a:latin typeface="Dosis" pitchFamily="2" charset="0"/>
                </a:rPr>
                <a:t>Réviser les mots du vocabulaire du palier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C5D3884-B682-E82B-6AA4-10FF3C852B6C}"/>
                </a:ext>
              </a:extLst>
            </p:cNvPr>
            <p:cNvSpPr txBox="1"/>
            <p:nvPr/>
          </p:nvSpPr>
          <p:spPr>
            <a:xfrm>
              <a:off x="4896593" y="5487756"/>
              <a:ext cx="7237665" cy="30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90"/>
                </a:spcAft>
              </a:pPr>
              <a:r>
                <a:rPr lang="fr-MA" sz="2801" dirty="0">
                  <a:solidFill>
                    <a:schemeClr val="accent5">
                      <a:lumMod val="50000"/>
                    </a:schemeClr>
                  </a:solidFill>
                  <a:latin typeface="Dosis" pitchFamily="2" charset="0"/>
                </a:rPr>
                <a:t>Réviser les lettres de l’alphabet</a:t>
              </a:r>
              <a:endParaRPr lang="fr-FR" sz="2801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82E50CCC-DE92-9198-59AA-3EDF1EA1822F}"/>
                </a:ext>
              </a:extLst>
            </p:cNvPr>
            <p:cNvSpPr/>
            <p:nvPr/>
          </p:nvSpPr>
          <p:spPr>
            <a:xfrm>
              <a:off x="3410727" y="4581025"/>
              <a:ext cx="637296" cy="2028797"/>
            </a:xfrm>
            <a:custGeom>
              <a:avLst/>
              <a:gdLst/>
              <a:ahLst/>
              <a:cxnLst/>
              <a:rect l="l" t="t" r="r" b="b"/>
              <a:pathLst>
                <a:path w="3062465" h="1213150">
                  <a:moveTo>
                    <a:pt x="0" y="0"/>
                  </a:moveTo>
                  <a:lnTo>
                    <a:pt x="3062465" y="0"/>
                  </a:lnTo>
                  <a:lnTo>
                    <a:pt x="3062465" y="1213150"/>
                  </a:lnTo>
                  <a:lnTo>
                    <a:pt x="0" y="121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09199" t="-6937" r="-896458" b="-829367"/>
              </a:stretch>
            </a:blipFill>
          </p:spPr>
          <p:txBody>
            <a:bodyPr/>
            <a:lstStyle/>
            <a:p>
              <a:pPr defTabSz="685869">
                <a:defRPr/>
              </a:pPr>
              <a:endParaRPr lang="fr-MA" sz="1001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9" name="Oval 86">
            <a:extLst>
              <a:ext uri="{FF2B5EF4-FFF2-40B4-BE49-F238E27FC236}">
                <a16:creationId xmlns:a16="http://schemas.microsoft.com/office/drawing/2014/main" id="{682BD923-01C7-9BB1-673D-4D7011C6955D}"/>
              </a:ext>
            </a:extLst>
          </p:cNvPr>
          <p:cNvSpPr/>
          <p:nvPr/>
        </p:nvSpPr>
        <p:spPr>
          <a:xfrm>
            <a:off x="1799394" y="3768443"/>
            <a:ext cx="732834" cy="781668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>
              <a:defRPr/>
            </a:pPr>
            <a:endParaRPr lang="en-US" sz="3200" b="1" dirty="0">
              <a:solidFill>
                <a:prstClr val="white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sp>
        <p:nvSpPr>
          <p:cNvPr id="11" name="Oval 86">
            <a:extLst>
              <a:ext uri="{FF2B5EF4-FFF2-40B4-BE49-F238E27FC236}">
                <a16:creationId xmlns:a16="http://schemas.microsoft.com/office/drawing/2014/main" id="{A3F2B2E4-79BA-E754-F415-2B0997A410B3}"/>
              </a:ext>
            </a:extLst>
          </p:cNvPr>
          <p:cNvSpPr/>
          <p:nvPr/>
        </p:nvSpPr>
        <p:spPr>
          <a:xfrm>
            <a:off x="1829375" y="4920700"/>
            <a:ext cx="732834" cy="781667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>
              <a:defRPr/>
            </a:pPr>
            <a:endParaRPr lang="en-US" sz="3200" b="1" dirty="0">
              <a:solidFill>
                <a:prstClr val="white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pic>
        <p:nvPicPr>
          <p:cNvPr id="12" name="Graphique 30">
            <a:extLst>
              <a:ext uri="{FF2B5EF4-FFF2-40B4-BE49-F238E27FC236}">
                <a16:creationId xmlns:a16="http://schemas.microsoft.com/office/drawing/2014/main" id="{B3EA577C-3557-8FCB-2A20-EC36CC4B7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76625" y="4842741"/>
            <a:ext cx="665435" cy="566624"/>
          </a:xfrm>
          <a:prstGeom prst="rect">
            <a:avLst/>
          </a:prstGeom>
        </p:spPr>
      </p:pic>
      <p:pic>
        <p:nvPicPr>
          <p:cNvPr id="16" name="Graphique 30">
            <a:extLst>
              <a:ext uri="{FF2B5EF4-FFF2-40B4-BE49-F238E27FC236}">
                <a16:creationId xmlns:a16="http://schemas.microsoft.com/office/drawing/2014/main" id="{B3EA577C-3557-8FCB-2A20-EC36CC4B7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46411" y="3742602"/>
            <a:ext cx="665435" cy="566624"/>
          </a:xfrm>
          <a:prstGeom prst="rect">
            <a:avLst/>
          </a:prstGeom>
        </p:spPr>
      </p:pic>
      <p:sp>
        <p:nvSpPr>
          <p:cNvPr id="17" name="Oval 86">
            <a:extLst>
              <a:ext uri="{FF2B5EF4-FFF2-40B4-BE49-F238E27FC236}">
                <a16:creationId xmlns:a16="http://schemas.microsoft.com/office/drawing/2014/main" id="{667C1716-89B1-B42F-4315-EE5544250AC3}"/>
              </a:ext>
            </a:extLst>
          </p:cNvPr>
          <p:cNvSpPr/>
          <p:nvPr/>
        </p:nvSpPr>
        <p:spPr>
          <a:xfrm>
            <a:off x="1829375" y="5997919"/>
            <a:ext cx="732834" cy="781667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>
              <a:defRPr/>
            </a:pPr>
            <a:endParaRPr lang="en-US" sz="3200" b="1" dirty="0">
              <a:solidFill>
                <a:prstClr val="white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pic>
        <p:nvPicPr>
          <p:cNvPr id="18" name="Graphique 30">
            <a:extLst>
              <a:ext uri="{FF2B5EF4-FFF2-40B4-BE49-F238E27FC236}">
                <a16:creationId xmlns:a16="http://schemas.microsoft.com/office/drawing/2014/main" id="{F5AA5F47-9604-DF8C-10A4-AF7B9A319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46411" y="5893227"/>
            <a:ext cx="665435" cy="56662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F90B237-2A54-A57A-3A74-DE4719F5EE49}"/>
              </a:ext>
            </a:extLst>
          </p:cNvPr>
          <p:cNvSpPr txBox="1"/>
          <p:nvPr/>
        </p:nvSpPr>
        <p:spPr>
          <a:xfrm>
            <a:off x="3349384" y="6142472"/>
            <a:ext cx="9911895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90"/>
              </a:spcAft>
            </a:pPr>
            <a:r>
              <a:rPr lang="fr-MA" sz="2801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Passation du test de validation du palier 3</a:t>
            </a:r>
            <a:endParaRPr lang="fr-FR" sz="2801" b="1" dirty="0">
              <a:solidFill>
                <a:schemeClr val="accent5">
                  <a:lumMod val="7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76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0A0D-04A9-52F0-E7C4-F5CFEA692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FE7122-7686-A080-8B68-E3FD5B3CA8EF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27C1D87-5787-6370-B956-262CE3C620C4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3DDD6CD-9D8F-213B-5020-9A8B966C1FB5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FC378CB-A0C4-8E19-1B19-98A5973AF03B}"/>
              </a:ext>
            </a:extLst>
          </p:cNvPr>
          <p:cNvSpPr txBox="1"/>
          <p:nvPr/>
        </p:nvSpPr>
        <p:spPr>
          <a:xfrm>
            <a:off x="3152601" y="3653732"/>
            <a:ext cx="7685116" cy="1675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6911"/>
              </a:lnSpc>
            </a:pPr>
            <a:r>
              <a:rPr lang="fr-FR" sz="4400" b="1" dirty="0">
                <a:solidFill>
                  <a:schemeClr val="accent4">
                    <a:lumMod val="50000"/>
                  </a:schemeClr>
                </a:solidFill>
                <a:latin typeface="Dosis" pitchFamily="2" charset="0"/>
              </a:rPr>
              <a:t>Je m’exerce dans</a:t>
            </a:r>
          </a:p>
          <a:p>
            <a:pPr algn="ctr" defTabSz="685834">
              <a:lnSpc>
                <a:spcPts val="6911"/>
              </a:lnSpc>
            </a:pPr>
            <a:r>
              <a:rPr lang="fr-FR" sz="4400" b="1" dirty="0">
                <a:solidFill>
                  <a:schemeClr val="accent4">
                    <a:lumMod val="50000"/>
                  </a:schemeClr>
                </a:solidFill>
                <a:latin typeface="Dosis" pitchFamily="2" charset="0"/>
              </a:rPr>
              <a:t> mon cahier d’activités</a:t>
            </a:r>
            <a:endParaRPr lang="en-US" sz="4000" dirty="0">
              <a:solidFill>
                <a:schemeClr val="accent4">
                  <a:lumMod val="50000"/>
                </a:schemeClr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E49ABB-F6E8-5B25-FA1F-A85F5536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80" y="5606555"/>
            <a:ext cx="3742157" cy="239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96F7B-F4C1-ABAA-13E4-01B80A9D9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1D89BD-F56F-50EF-FFB1-21C04D170592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78F27D7-76BA-C15F-6C5B-76BE4802D3C6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41033C9-0E63-A557-9BF1-0D0E70AA9AEB}"/>
              </a:ext>
            </a:extLst>
          </p:cNvPr>
          <p:cNvSpPr/>
          <p:nvPr/>
        </p:nvSpPr>
        <p:spPr>
          <a:xfrm>
            <a:off x="762000" y="1333500"/>
            <a:ext cx="12268200" cy="77724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26CF660-3D67-F947-4386-89C54E384902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F0B0BE0-DE1C-285D-3457-622497F0D014}"/>
              </a:ext>
            </a:extLst>
          </p:cNvPr>
          <p:cNvSpPr txBox="1"/>
          <p:nvPr/>
        </p:nvSpPr>
        <p:spPr>
          <a:xfrm>
            <a:off x="3634337" y="1919326"/>
            <a:ext cx="8683076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Activités de révision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74B2157-CC7E-3848-B4F0-B4A4D3E6C005}"/>
              </a:ext>
            </a:extLst>
          </p:cNvPr>
          <p:cNvSpPr txBox="1"/>
          <p:nvPr/>
        </p:nvSpPr>
        <p:spPr>
          <a:xfrm>
            <a:off x="4667909" y="3012362"/>
            <a:ext cx="7921077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Pour que l’enseignant(e) puisse se libérer pour la passation individuelle du test de validation du palier, les activités de la page 32 seront proposées aux élèves, à réaliser en binôme ou individuellement. </a:t>
            </a:r>
          </a:p>
          <a:p>
            <a:pPr algn="just"/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Pendant la passation du test, l’enseignant(e) peut aussi proposer d’autres activités (écriture, copie, etc.) afin que les autres élèves travaillent en autonomie, sans gêner ceux qui passent le test.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FAAFC7-E7C0-5958-1E99-F68FEC29319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3AA13B-A173-27E6-1CBA-0D473C49C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03" y="2255781"/>
            <a:ext cx="3562533" cy="56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13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73AF-A547-FB38-3707-3BEDF2D4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65D0DE-5C3C-3FF4-E7E6-251797CF06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24112D-6EDB-1594-011A-E030D324114D}"/>
              </a:ext>
            </a:extLst>
          </p:cNvPr>
          <p:cNvSpPr/>
          <p:nvPr/>
        </p:nvSpPr>
        <p:spPr>
          <a:xfrm>
            <a:off x="275854" y="411480"/>
            <a:ext cx="13164293" cy="946404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DB4328E-D5DC-4A3C-6054-AF389A06D191}"/>
              </a:ext>
            </a:extLst>
          </p:cNvPr>
          <p:cNvSpPr/>
          <p:nvPr/>
        </p:nvSpPr>
        <p:spPr>
          <a:xfrm>
            <a:off x="285752" y="332509"/>
            <a:ext cx="13154395" cy="1011334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FB8D5B-B11F-AB8F-3BD1-92E9768840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54930" y="422678"/>
            <a:ext cx="11561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endParaRPr lang="fr-MA" sz="2000" i="1" dirty="0">
              <a:latin typeface="Dosi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3ECAB47-6BA8-A567-28AA-7435CFAB6E0D}"/>
              </a:ext>
            </a:extLst>
          </p:cNvPr>
          <p:cNvSpPr txBox="1"/>
          <p:nvPr/>
        </p:nvSpPr>
        <p:spPr>
          <a:xfrm>
            <a:off x="1197721" y="542518"/>
            <a:ext cx="11320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18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Ouvrez vos livrets à l’activité 1 et 2, page 32.</a:t>
            </a:r>
            <a:endParaRPr lang="fr-FR" sz="28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1399C309-EFCB-D661-6D3D-18850207D784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2807359-E119-FE16-0B9D-13371FAC63D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6304672"/>
              </p:ext>
            </p:extLst>
          </p:nvPr>
        </p:nvGraphicFramePr>
        <p:xfrm>
          <a:off x="516129" y="-81301"/>
          <a:ext cx="13154393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7858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352817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24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08C6CC12-69A9-8C2B-5764-330666EA6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2400" y="1343843"/>
            <a:ext cx="6477000" cy="840063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3F2063E-5935-81EB-9308-368B525C51A9}"/>
              </a:ext>
            </a:extLst>
          </p:cNvPr>
          <p:cNvSpPr/>
          <p:nvPr/>
        </p:nvSpPr>
        <p:spPr>
          <a:xfrm>
            <a:off x="3634721" y="2231266"/>
            <a:ext cx="6917207" cy="35218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309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AD728-8225-4372-4C2C-78DF1A4C6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C8106A-4FC4-228B-1EB8-5D6E88AC664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A682C76-8358-B5E1-0A57-002A1978EBCB}"/>
              </a:ext>
            </a:extLst>
          </p:cNvPr>
          <p:cNvSpPr/>
          <p:nvPr/>
        </p:nvSpPr>
        <p:spPr>
          <a:xfrm>
            <a:off x="275854" y="342900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9C11B0C-8DA2-89D1-18BB-D0FE1B45EADA}"/>
              </a:ext>
            </a:extLst>
          </p:cNvPr>
          <p:cNvSpPr/>
          <p:nvPr/>
        </p:nvSpPr>
        <p:spPr>
          <a:xfrm>
            <a:off x="285753" y="342900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89C777-326F-BB92-941A-E73717EB8903}"/>
              </a:ext>
            </a:extLst>
          </p:cNvPr>
          <p:cNvSpPr txBox="1"/>
          <p:nvPr/>
        </p:nvSpPr>
        <p:spPr>
          <a:xfrm>
            <a:off x="969594" y="367373"/>
            <a:ext cx="122302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Lisez  à votre voisin à voix basse . Ensuite, échangez les rôles.</a:t>
            </a:r>
            <a:endParaRPr lang="fr-FR" sz="28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defTabSz="685834">
              <a:defRPr/>
            </a:pPr>
            <a:r>
              <a:rPr lang="fr-FR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 (e ) circule entre les rangs et fournit une rétroaction positive ou corrective.    </a:t>
            </a:r>
            <a:endParaRPr lang="fr-FR" sz="32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4" name="Image 3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CB2AFE60-088B-A5E8-6F8F-DB9F2CEB56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132" y="357930"/>
            <a:ext cx="896406" cy="978580"/>
          </a:xfrm>
          <a:prstGeom prst="rect">
            <a:avLst/>
          </a:prstGeom>
        </p:spPr>
      </p:pic>
      <p:sp>
        <p:nvSpPr>
          <p:cNvPr id="7" name="Freeform 8">
            <a:extLst>
              <a:ext uri="{FF2B5EF4-FFF2-40B4-BE49-F238E27FC236}">
                <a16:creationId xmlns:a16="http://schemas.microsoft.com/office/drawing/2014/main" id="{B8A9C93D-B060-2117-C604-F0203DFC422B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953E6A1C-DF28-F956-A680-5D0DC4836067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1984185"/>
              </p:ext>
            </p:extLst>
          </p:nvPr>
        </p:nvGraphicFramePr>
        <p:xfrm>
          <a:off x="561607" y="-64418"/>
          <a:ext cx="13154393" cy="868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273795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864895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5A3A2D3D-3DF6-3F67-50DD-4C618A4FB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712" y="1679410"/>
            <a:ext cx="12190612" cy="67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39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061B-392C-8E74-FB3D-C37FDCAE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777F44-9FAD-1D6C-BCDD-B2B08C58E1F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3A2B7A-1F88-DD63-E93F-8C7509486143}"/>
              </a:ext>
            </a:extLst>
          </p:cNvPr>
          <p:cNvSpPr/>
          <p:nvPr/>
        </p:nvSpPr>
        <p:spPr>
          <a:xfrm>
            <a:off x="280673" y="1000978"/>
            <a:ext cx="13164293" cy="8943122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C5FD58C-5095-AAE3-227E-CBF292BA3BCF}"/>
              </a:ext>
            </a:extLst>
          </p:cNvPr>
          <p:cNvSpPr/>
          <p:nvPr/>
        </p:nvSpPr>
        <p:spPr>
          <a:xfrm>
            <a:off x="271034" y="415725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320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39EBAD-2511-9949-99A1-FEE75F6D5914}"/>
              </a:ext>
            </a:extLst>
          </p:cNvPr>
          <p:cNvSpPr txBox="1"/>
          <p:nvPr/>
        </p:nvSpPr>
        <p:spPr>
          <a:xfrm>
            <a:off x="1245300" y="562111"/>
            <a:ext cx="11830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 l’activité 2, page 32. 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9EFAD02-049C-4F09-148B-172EDA3036C7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A96EBB3-67EB-146E-BB40-BCAABAC5EB6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6835143"/>
              </p:ext>
            </p:extLst>
          </p:nvPr>
        </p:nvGraphicFramePr>
        <p:xfrm>
          <a:off x="262497" y="-25633"/>
          <a:ext cx="13154393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506105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632585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254971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B22DEE45-0C05-F913-0C58-0D6E41952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400" y="1343843"/>
            <a:ext cx="6477000" cy="8400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70474B-6893-08F0-7D80-D6EEB70708DA}"/>
              </a:ext>
            </a:extLst>
          </p:cNvPr>
          <p:cNvSpPr/>
          <p:nvPr/>
        </p:nvSpPr>
        <p:spPr>
          <a:xfrm>
            <a:off x="3581400" y="5676900"/>
            <a:ext cx="7619999" cy="1600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xv</a:t>
            </a:r>
          </a:p>
        </p:txBody>
      </p:sp>
    </p:spTree>
    <p:extLst>
      <p:ext uri="{BB962C8B-B14F-4D97-AF65-F5344CB8AC3E}">
        <p14:creationId xmlns:p14="http://schemas.microsoft.com/office/powerpoint/2010/main" val="3685399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C4843-9D54-BC94-A8FE-C8D5A6F19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576AD7-A6DE-168C-A8E1-F6C7BEBA7E8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4C6A532-2AFB-1431-9000-BEFA740FB85E}"/>
              </a:ext>
            </a:extLst>
          </p:cNvPr>
          <p:cNvSpPr/>
          <p:nvPr/>
        </p:nvSpPr>
        <p:spPr>
          <a:xfrm>
            <a:off x="280673" y="1000978"/>
            <a:ext cx="13164293" cy="8943122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8F1D738-068B-DAD1-03D0-DD777075BE84}"/>
              </a:ext>
            </a:extLst>
          </p:cNvPr>
          <p:cNvSpPr/>
          <p:nvPr/>
        </p:nvSpPr>
        <p:spPr>
          <a:xfrm>
            <a:off x="285753" y="342900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2539CB80-871F-738D-2134-B3AF8FBFA7E9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6AA3367-5FC7-A01C-1AFA-DE8A5C12E0F2}"/>
              </a:ext>
            </a:extLst>
          </p:cNvPr>
          <p:cNvSpPr txBox="1"/>
          <p:nvPr/>
        </p:nvSpPr>
        <p:spPr>
          <a:xfrm>
            <a:off x="1126464" y="502885"/>
            <a:ext cx="11320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Vous allez compléter mot  avec la syllabe manquante :</a:t>
            </a:r>
            <a:endParaRPr lang="fr-FR" sz="28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D724445E-52D2-3496-4BE8-B1D97FE71ECB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1499695"/>
              </p:ext>
            </p:extLst>
          </p:nvPr>
        </p:nvGraphicFramePr>
        <p:xfrm>
          <a:off x="209545" y="-72097"/>
          <a:ext cx="13154393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40665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732033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C784A739-E7DA-0D20-6026-C5F361369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648" y="2942882"/>
            <a:ext cx="10963161" cy="268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02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1EE7-9474-6C5F-CBD0-FBC8BF006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243EB2-0013-3736-BAEC-E5FB03DAC96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FED596B-FF50-78FB-6C52-1DA720854E26}"/>
              </a:ext>
            </a:extLst>
          </p:cNvPr>
          <p:cNvSpPr/>
          <p:nvPr/>
        </p:nvSpPr>
        <p:spPr>
          <a:xfrm>
            <a:off x="292847" y="480060"/>
            <a:ext cx="13164293" cy="946404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2751F6E-3977-E667-6CCE-537796518E35}"/>
              </a:ext>
            </a:extLst>
          </p:cNvPr>
          <p:cNvSpPr/>
          <p:nvPr/>
        </p:nvSpPr>
        <p:spPr>
          <a:xfrm>
            <a:off x="285752" y="332509"/>
            <a:ext cx="13154395" cy="1011334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422880E-E49A-4525-63EB-B85FC0F99B4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54930" y="422678"/>
            <a:ext cx="11561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endParaRPr lang="fr-MA" sz="2000" i="1" dirty="0">
              <a:latin typeface="Dosis" pitchFamily="2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A12BDFBE-6C10-D7CE-3BD9-94CE34BD5E46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A23718-ED9C-30DA-FCA8-763D6320AC69}"/>
              </a:ext>
            </a:extLst>
          </p:cNvPr>
          <p:cNvSpPr txBox="1"/>
          <p:nvPr/>
        </p:nvSpPr>
        <p:spPr>
          <a:xfrm>
            <a:off x="1224495" y="586053"/>
            <a:ext cx="11320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18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Vous allez copier les phrases dans vos cahiers de maison</a:t>
            </a:r>
            <a:endParaRPr lang="fr-FR" sz="2800" i="1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B7A8EA22-CE7F-C731-E134-591BE531B150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6663793"/>
              </p:ext>
            </p:extLst>
          </p:nvPr>
        </p:nvGraphicFramePr>
        <p:xfrm>
          <a:off x="516129" y="-77665"/>
          <a:ext cx="13154393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4048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733817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005DA32F-BE25-8C58-8883-A2274E5DD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888" y="3453731"/>
            <a:ext cx="12048609" cy="351669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2768ADF-B7A7-F1F8-0601-74FA91E5A6A6}"/>
              </a:ext>
            </a:extLst>
          </p:cNvPr>
          <p:cNvSpPr txBox="1"/>
          <p:nvPr/>
        </p:nvSpPr>
        <p:spPr>
          <a:xfrm>
            <a:off x="2163731" y="3619500"/>
            <a:ext cx="1132055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defTabSz="685818">
              <a:defRPr/>
            </a:pPr>
            <a:r>
              <a:rPr lang="fr-FR" sz="2800" b="1" dirty="0">
                <a:solidFill>
                  <a:srgbClr val="FF0000"/>
                </a:solidFill>
                <a:latin typeface="Dosis" pitchFamily="2" charset="0"/>
              </a:rPr>
              <a:t>Je  copie les phrases dans vos cahiers de maison</a:t>
            </a:r>
            <a:endParaRPr lang="fr-FR" sz="2800" i="1" dirty="0">
              <a:solidFill>
                <a:srgbClr val="FF0000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183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A28F-BAD2-F20A-09FD-77EA597F3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36CFBB-C370-595F-F20C-2DA71C9892AB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66A56E-F614-052B-767E-AE2A88A57360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0905E8B-77F0-B839-2EE2-0B088AC5856A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</a:p>
          <a:p>
            <a:pPr algn="ctr" defTabSz="685834"/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/>
            <a:r>
              <a:rPr lang="fr-FR" sz="88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  <a:p>
            <a:pPr algn="ctr" defTabSz="685834">
              <a:lnSpc>
                <a:spcPts val="11099"/>
              </a:lnSpc>
            </a:pP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5C9BBFCD-D0E4-F73E-2CC4-9A422EF33C72}"/>
              </a:ext>
            </a:extLst>
          </p:cNvPr>
          <p:cNvSpPr txBox="1"/>
          <p:nvPr/>
        </p:nvSpPr>
        <p:spPr>
          <a:xfrm>
            <a:off x="3015442" y="4258642"/>
            <a:ext cx="7685116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6911"/>
              </a:lnSpc>
            </a:pP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Dosis" pitchFamily="2" charset="0"/>
              </a:rPr>
              <a:t>Test de validation du </a:t>
            </a:r>
            <a:r>
              <a:rPr lang="en-US" sz="6000" b="1" dirty="0" err="1">
                <a:solidFill>
                  <a:schemeClr val="accent2">
                    <a:lumMod val="75000"/>
                  </a:schemeClr>
                </a:solidFill>
                <a:latin typeface="Dosis" pitchFamily="2" charset="0"/>
              </a:rPr>
              <a:t>palier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Dosis" pitchFamily="2" charset="0"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20404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8E237-E108-E695-76EA-0582E47F6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9198B4-6B15-B658-763B-A65B8DD202B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9258D2F-4964-ACF6-3FFD-C4BBC6912B1C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299C4BF7-F015-66FA-7934-C9E5DC95DA3A}"/>
              </a:ext>
            </a:extLst>
          </p:cNvPr>
          <p:cNvGrpSpPr/>
          <p:nvPr/>
        </p:nvGrpSpPr>
        <p:grpSpPr>
          <a:xfrm>
            <a:off x="981286" y="1315971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2DEE969B-4CF0-D122-CB86-E718A353275C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r>
                <a:rPr lang="fr-FR" sz="1400" dirty="0">
                  <a:solidFill>
                    <a:schemeClr val="accent5">
                      <a:lumMod val="75000"/>
                    </a:schemeClr>
                  </a:solidFill>
                  <a:latin typeface="Dosis" panose="02010703020202060003" pitchFamily="2" charset="0"/>
                </a:rPr>
                <a:t>livre</a:t>
              </a: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B84E5261-E797-CAF7-F71D-B42DC30C695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8645AB8D-D4B4-9F3D-EECF-6E6A4D4A51B6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AD217-7FAE-BA43-F343-B1DDDD9DB1D6}"/>
              </a:ext>
            </a:extLst>
          </p:cNvPr>
          <p:cNvSpPr txBox="1"/>
          <p:nvPr/>
        </p:nvSpPr>
        <p:spPr>
          <a:xfrm>
            <a:off x="2333956" y="2015170"/>
            <a:ext cx="8683076" cy="144655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1"/>
                </a:solidFill>
                <a:latin typeface="Dosis" panose="02010703020202060003" pitchFamily="2" charset="0"/>
              </a:rPr>
              <a:t>Test de vocabulaire</a:t>
            </a:r>
          </a:p>
          <a:p>
            <a:pPr algn="ctr"/>
            <a:r>
              <a:rPr lang="fr-FR" sz="4000" b="1" dirty="0">
                <a:solidFill>
                  <a:schemeClr val="accent1"/>
                </a:solidFill>
                <a:latin typeface="Dosis" panose="02010703020202060003" pitchFamily="2" charset="0"/>
              </a:rPr>
              <a:t>-Palier 3-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26F4D06-089F-AD52-FC1A-0A5861372987}"/>
              </a:ext>
            </a:extLst>
          </p:cNvPr>
          <p:cNvSpPr txBox="1"/>
          <p:nvPr/>
        </p:nvSpPr>
        <p:spPr>
          <a:xfrm>
            <a:off x="1524000" y="3686774"/>
            <a:ext cx="1148686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Seuil de validation 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: 8 mots sur 10.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Passation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individuelle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montre les images dans un ordre aléatoire.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Les mots du vocabulaire à tester sont: </a:t>
            </a:r>
          </a:p>
          <a:p>
            <a:pPr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– placard-arbre-prune-tricot-table-carotte-fritte-plage-gomme</a:t>
            </a:r>
            <a:endParaRPr lang="fr-FR" sz="2800" dirty="0">
              <a:latin typeface="Dosis" panose="02010703020202060003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FF0000"/>
                </a:solidFill>
                <a:latin typeface="Dosis" panose="02010703020202060003" pitchFamily="2" charset="0"/>
              </a:rPr>
              <a:t>N.B: </a:t>
            </a:r>
            <a:r>
              <a:rPr lang="fr-FR" sz="3600" dirty="0">
                <a:solidFill>
                  <a:srgbClr val="FF0000"/>
                </a:solidFill>
                <a:highlight>
                  <a:srgbClr val="FFFF00"/>
                </a:highlight>
                <a:latin typeface="Dosis" panose="02010703020202060003" pitchFamily="2" charset="0"/>
              </a:rPr>
              <a:t>Le palier se valide par la lecture</a:t>
            </a:r>
            <a:r>
              <a:rPr lang="fr-FR" sz="2800" dirty="0">
                <a:latin typeface="Dosis" panose="02010703020202060003" pitchFamily="2" charset="0"/>
              </a:rPr>
              <a:t>,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tandis que le test de vocabulaire sert à suivre la progression des élèves. </a:t>
            </a:r>
            <a:endParaRPr lang="fr-FR" sz="28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8F02850-EEDA-3C3A-1EDF-E06208D3A6A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3595272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8E0A-F897-702F-C5E2-29CB3824B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7DEC86-49E3-0E22-1767-64FF9215FAA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F5A08C-B302-6E35-822B-D714801F457F}"/>
              </a:ext>
            </a:extLst>
          </p:cNvPr>
          <p:cNvSpPr/>
          <p:nvPr/>
        </p:nvSpPr>
        <p:spPr>
          <a:xfrm>
            <a:off x="275855" y="438502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DD0611E-2B97-2C3C-5EF1-B470D87D4098}"/>
              </a:ext>
            </a:extLst>
          </p:cNvPr>
          <p:cNvSpPr/>
          <p:nvPr/>
        </p:nvSpPr>
        <p:spPr>
          <a:xfrm>
            <a:off x="285753" y="342900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7B394EEA-B07A-4588-B307-70981011EF9B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635D0F-1913-D046-73C3-CB3EA214DA29}"/>
              </a:ext>
            </a:extLst>
          </p:cNvPr>
          <p:cNvSpPr txBox="1"/>
          <p:nvPr/>
        </p:nvSpPr>
        <p:spPr>
          <a:xfrm>
            <a:off x="1187163" y="438502"/>
            <a:ext cx="125539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18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Quel est le mot correspondant à chaque image?</a:t>
            </a:r>
          </a:p>
          <a:p>
            <a:pPr defTabSz="685818">
              <a:defRPr/>
            </a:pPr>
            <a:r>
              <a:rPr lang="fr-FR" sz="2400" i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 </a:t>
            </a:r>
            <a:r>
              <a:rPr lang="fr-FR" sz="225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L’enseignant(e) montre les images dans un ordre aléatoire</a:t>
            </a:r>
            <a:r>
              <a:rPr lang="fr-FR" sz="2400" i="1" dirty="0"/>
              <a:t>.</a:t>
            </a:r>
            <a:endParaRPr lang="fr-FR" sz="2000" i="1" dirty="0">
              <a:latin typeface="Dosis" panose="02010703020202060003" pitchFamily="2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CFE90DDF-D317-D549-2FA5-BF285B0B2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09693">
            <a:off x="8946394" y="2265051"/>
            <a:ext cx="1716062" cy="305459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4B2ECDD-0D82-816C-A792-07A289079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93" y="5783712"/>
            <a:ext cx="3117308" cy="365094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81795E8-2FC1-FA60-C5D1-2894F2D6C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557585"/>
            <a:ext cx="2764025" cy="313052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18B211A6-9378-CD0E-8335-EC05B3D21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5558" y="6065173"/>
            <a:ext cx="2294528" cy="242728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7D01EF75-E3AF-7F38-1220-5FF562713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6816" y="5804200"/>
            <a:ext cx="2093209" cy="294923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087B91DC-0D07-E0AD-3678-4EF6762C79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3592" y="2258153"/>
            <a:ext cx="2066345" cy="274004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A00E8646-1266-84BA-B156-EDCE3C3CA1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3714" y="2770210"/>
            <a:ext cx="2533786" cy="194745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567C8398-842E-9C05-9D9F-500CDA4D63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66623" y="2153502"/>
            <a:ext cx="1973366" cy="3130525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263F040-4A9C-42FF-677C-006ADA7141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058044">
            <a:off x="10856229" y="6410009"/>
            <a:ext cx="2888383" cy="191257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0E0734F6-9ACB-4D26-8F0A-6BBB5D37D1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49652" y="6092396"/>
            <a:ext cx="2327348" cy="295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58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B165543-4DBF-48F7-57E1-EF9DF479B2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143000" y="0"/>
            <a:ext cx="15750159" cy="10287000"/>
            <a:chOff x="0" y="0"/>
            <a:chExt cx="13716000" cy="10287000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F708FCD2-6BF9-00A9-A27E-4ABFC613E86D}"/>
                </a:ext>
              </a:extLst>
            </p:cNvPr>
            <p:cNvSpPr/>
            <p:nvPr/>
          </p:nvSpPr>
          <p:spPr>
            <a:xfrm>
              <a:off x="0" y="0"/>
              <a:ext cx="13716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5555" b="-5555"/>
              </a:stretch>
            </a:blipFill>
          </p:spPr>
          <p:txBody>
            <a:bodyPr/>
            <a:lstStyle/>
            <a:p>
              <a:pPr defTabSz="914445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BF35789-EF5A-9231-2393-AA2D13C5F56A}"/>
                </a:ext>
              </a:extLst>
            </p:cNvPr>
            <p:cNvSpPr txBox="1"/>
            <p:nvPr/>
          </p:nvSpPr>
          <p:spPr>
            <a:xfrm>
              <a:off x="800100" y="1946591"/>
              <a:ext cx="2504182" cy="210484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 defTabSz="914445">
                <a:lnSpc>
                  <a:spcPts val="2408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D3E0DBCB-E98C-6943-0AAE-117B0145F9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B880F6B-019B-D533-D569-3E486C493E3D}"/>
              </a:ext>
            </a:extLst>
          </p:cNvPr>
          <p:cNvGrpSpPr/>
          <p:nvPr/>
        </p:nvGrpSpPr>
        <p:grpSpPr>
          <a:xfrm>
            <a:off x="-224241" y="647699"/>
            <a:ext cx="13940241" cy="9004313"/>
            <a:chOff x="312517" y="227366"/>
            <a:chExt cx="8518967" cy="6196583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C158567-4502-B310-DE89-009000674922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68DB3F4F-AC56-D5B8-B6B3-2933D5B57305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700" dirty="0">
                <a:latin typeface="Dosis" pitchFamily="2" charset="0"/>
              </a:endParaRP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420009C-4B5D-ADDB-AB42-273A4C4ED63E}"/>
                </a:ext>
              </a:extLst>
            </p:cNvPr>
            <p:cNvSpPr/>
            <p:nvPr/>
          </p:nvSpPr>
          <p:spPr>
            <a:xfrm rot="5400000" flipH="1">
              <a:off x="-463198" y="2017096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technique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9A18EDE-8FD4-9098-1951-634F9EC90D5E}"/>
                </a:ext>
              </a:extLst>
            </p:cNvPr>
            <p:cNvSpPr/>
            <p:nvPr/>
          </p:nvSpPr>
          <p:spPr>
            <a:xfrm rot="5400000" flipH="1">
              <a:off x="-463198" y="4818960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didactique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8BB73FE-82DE-3657-B2B0-82B688E20DEB}"/>
              </a:ext>
            </a:extLst>
          </p:cNvPr>
          <p:cNvGrpSpPr/>
          <p:nvPr/>
        </p:nvGrpSpPr>
        <p:grpSpPr>
          <a:xfrm>
            <a:off x="1197375" y="1778358"/>
            <a:ext cx="11526033" cy="3385609"/>
            <a:chOff x="-3805047" y="3869835"/>
            <a:chExt cx="6297262" cy="2753069"/>
          </a:xfrm>
        </p:grpSpPr>
        <p:sp>
          <p:nvSpPr>
            <p:cNvPr id="35" name="Rectangle : coins arrondis 18 - 2">
              <a:extLst>
                <a:ext uri="{FF2B5EF4-FFF2-40B4-BE49-F238E27FC236}">
                  <a16:creationId xmlns:a16="http://schemas.microsoft.com/office/drawing/2014/main" id="{E66AB5C8-1D1D-D857-E7DC-482198A1642B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37" name="Rectangle : coins arrondis 18 - 2">
              <a:extLst>
                <a:ext uri="{FF2B5EF4-FFF2-40B4-BE49-F238E27FC236}">
                  <a16:creationId xmlns:a16="http://schemas.microsoft.com/office/drawing/2014/main" id="{49B01AB1-339A-45D5-E17A-8182AEF93E2B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Projection ajustée</a:t>
              </a:r>
            </a:p>
          </p:txBody>
        </p:sp>
        <p:sp>
          <p:nvSpPr>
            <p:cNvPr id="38" name="Rectangle : coins arrondis 18 - 2">
              <a:extLst>
                <a:ext uri="{FF2B5EF4-FFF2-40B4-BE49-F238E27FC236}">
                  <a16:creationId xmlns:a16="http://schemas.microsoft.com/office/drawing/2014/main" id="{247B1C7C-160A-B0C4-5222-0611986D667B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39" name="Rectangle : coins arrondis 18 - 2">
              <a:extLst>
                <a:ext uri="{FF2B5EF4-FFF2-40B4-BE49-F238E27FC236}">
                  <a16:creationId xmlns:a16="http://schemas.microsoft.com/office/drawing/2014/main" id="{121C533F-5211-C2F1-3EAD-800CFB01A50B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Pointeur</a:t>
              </a:r>
            </a:p>
          </p:txBody>
        </p:sp>
        <p:sp>
          <p:nvSpPr>
            <p:cNvPr id="40" name="Rectangle : coins arrondis 18 - 2">
              <a:extLst>
                <a:ext uri="{FF2B5EF4-FFF2-40B4-BE49-F238E27FC236}">
                  <a16:creationId xmlns:a16="http://schemas.microsoft.com/office/drawing/2014/main" id="{B0015994-FBA8-0CC0-7192-15FB914433A0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1" name="Rectangle : coins arrondis 18 - 2">
              <a:extLst>
                <a:ext uri="{FF2B5EF4-FFF2-40B4-BE49-F238E27FC236}">
                  <a16:creationId xmlns:a16="http://schemas.microsoft.com/office/drawing/2014/main" id="{5494C38E-FD8B-EFAD-06C0-221FC7E8BC80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PC + PPT 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C00D0206-309B-76C5-3DCA-42E6982B78F6}"/>
              </a:ext>
            </a:extLst>
          </p:cNvPr>
          <p:cNvGrpSpPr/>
          <p:nvPr/>
        </p:nvGrpSpPr>
        <p:grpSpPr>
          <a:xfrm>
            <a:off x="1197375" y="5980964"/>
            <a:ext cx="11526033" cy="3385609"/>
            <a:chOff x="-3805047" y="3869835"/>
            <a:chExt cx="6297262" cy="2753069"/>
          </a:xfrm>
        </p:grpSpPr>
        <p:sp>
          <p:nvSpPr>
            <p:cNvPr id="43" name="Rectangle : coins arrondis 18 - 2">
              <a:extLst>
                <a:ext uri="{FF2B5EF4-FFF2-40B4-BE49-F238E27FC236}">
                  <a16:creationId xmlns:a16="http://schemas.microsoft.com/office/drawing/2014/main" id="{D8B61545-1988-9D14-609D-4093874F1CF0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4" name="Rectangle : coins arrondis 18 - 2">
              <a:extLst>
                <a:ext uri="{FF2B5EF4-FFF2-40B4-BE49-F238E27FC236}">
                  <a16:creationId xmlns:a16="http://schemas.microsoft.com/office/drawing/2014/main" id="{94DDF271-4916-F1E1-8B60-CCD2DD8F3744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45" name="Rectangle : coins arrondis 18 - 2">
              <a:extLst>
                <a:ext uri="{FF2B5EF4-FFF2-40B4-BE49-F238E27FC236}">
                  <a16:creationId xmlns:a16="http://schemas.microsoft.com/office/drawing/2014/main" id="{C86BE406-9691-131D-B279-28A8CE99F520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6" name="Rectangle : coins arrondis 18 - 2">
              <a:extLst>
                <a:ext uri="{FF2B5EF4-FFF2-40B4-BE49-F238E27FC236}">
                  <a16:creationId xmlns:a16="http://schemas.microsoft.com/office/drawing/2014/main" id="{CD2DBE1D-B56C-985F-96AE-BCDDCE0F0E37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47" name="Rectangle : coins arrondis 18 - 2">
              <a:extLst>
                <a:ext uri="{FF2B5EF4-FFF2-40B4-BE49-F238E27FC236}">
                  <a16:creationId xmlns:a16="http://schemas.microsoft.com/office/drawing/2014/main" id="{6BD78D22-5948-B7AB-2EB6-BA8E82FEDF5B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8" name="Rectangle : coins arrondis 18 - 2">
              <a:extLst>
                <a:ext uri="{FF2B5EF4-FFF2-40B4-BE49-F238E27FC236}">
                  <a16:creationId xmlns:a16="http://schemas.microsoft.com/office/drawing/2014/main" id="{8419E73E-BAAB-43E5-A165-5A05A592822B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  <a:endParaRPr kumimoji="0" lang="ar-MA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DAD49D37-0D76-267B-BAB0-985F4C78A5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887039" y="2262372"/>
            <a:ext cx="1949421" cy="1709956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A18E004F-9791-13E7-B666-44CA5A37F2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0829" y="2029246"/>
            <a:ext cx="1994341" cy="1992214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259E2772-B305-A781-A0E6-A00F85484D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00487" y="2574326"/>
            <a:ext cx="2702072" cy="107379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069D2DAA-D662-9A10-8808-873901890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/>
          <a:srcRect l="1" t="974" r="78882" b="31320"/>
          <a:stretch/>
        </p:blipFill>
        <p:spPr>
          <a:xfrm>
            <a:off x="1816619" y="6367292"/>
            <a:ext cx="2305282" cy="1648594"/>
          </a:xfrm>
          <a:prstGeom prst="rect">
            <a:avLst/>
          </a:prstGeom>
        </p:spPr>
      </p:pic>
      <p:pic>
        <p:nvPicPr>
          <p:cNvPr id="54" name="Image 53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E7EE16A7-7F79-0B04-5447-FAF30924ED6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5951947" y="6321865"/>
            <a:ext cx="1812103" cy="173944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D8EA109-760A-5FC2-92F9-C650AE3D7E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8200" y="6240226"/>
            <a:ext cx="2456556" cy="21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3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43BB1-02ED-C4B3-CE87-182E5FCFF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E52A8B-6A60-CE84-4744-21183D023CC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EF01496-0CF7-E0BE-23D4-642211341A8C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DA8BAE0-E461-13B3-09A2-514D04B83C7B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DACB41B-D071-D992-879D-75D7231F1932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F6FBA8C5-C08C-39EA-D98D-C19BC941181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3FE70238-AF69-3876-C1A9-C874A21F19D9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19B49-B13B-D036-DF43-B58C8340FC1C}"/>
              </a:ext>
            </a:extLst>
          </p:cNvPr>
          <p:cNvSpPr txBox="1"/>
          <p:nvPr/>
        </p:nvSpPr>
        <p:spPr>
          <a:xfrm>
            <a:off x="2333956" y="2015170"/>
            <a:ext cx="8683076" cy="144655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1"/>
                </a:solidFill>
                <a:latin typeface="Dosis" panose="02010703020202060003" pitchFamily="2" charset="0"/>
              </a:rPr>
              <a:t>Test de lecture</a:t>
            </a:r>
          </a:p>
          <a:p>
            <a:pPr algn="ctr"/>
            <a:r>
              <a:rPr lang="fr-FR" sz="4000" b="1" dirty="0">
                <a:solidFill>
                  <a:schemeClr val="accent1"/>
                </a:solidFill>
                <a:latin typeface="Dosis" panose="02010703020202060003" pitchFamily="2" charset="0"/>
              </a:rPr>
              <a:t>-Palier 3-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F0C28041-1E90-FA84-CA0D-7BB14719A4B3}"/>
              </a:ext>
            </a:extLst>
          </p:cNvPr>
          <p:cNvSpPr txBox="1"/>
          <p:nvPr/>
        </p:nvSpPr>
        <p:spPr>
          <a:xfrm>
            <a:off x="1524000" y="3686774"/>
            <a:ext cx="11486860" cy="5398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Seuil de validation 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: lire correctement 8 mots  sur 10.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Passation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individuelle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.</a:t>
            </a:r>
          </a:p>
          <a:p>
            <a:pPr algn="ctr"/>
            <a:r>
              <a:rPr lang="fr-FR" sz="3600" dirty="0">
                <a:solidFill>
                  <a:srgbClr val="FF0000"/>
                </a:solidFill>
                <a:latin typeface="Dosis" panose="02010703020202060003" pitchFamily="2" charset="0"/>
              </a:rPr>
              <a:t>Le palier se valide par la lecture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</a:t>
            </a:r>
            <a:r>
              <a:rPr lang="fr-FR" dirty="0"/>
              <a:t>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Si le seuil de 70 % n’est pas atteint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: reprendre la séance de rebrassage ou réenseigner les apprentissages non acquis, en ciblant les élèves encore en difficulté</a:t>
            </a: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Si l’objectif de 70 % ou plus est atteint :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passer au palier 4, tout en tenant compte des élèves n’ayant pas validé le palier testé.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2AB62A-F7B7-3662-CF81-371CFDD28DE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1711660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DA610-7530-129D-6656-B1766D26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D7FEB-9E1A-B1CC-8425-317ADD6A7CD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306EC1E-1B63-DAD7-9129-98E2AB99E744}"/>
              </a:ext>
            </a:extLst>
          </p:cNvPr>
          <p:cNvSpPr/>
          <p:nvPr/>
        </p:nvSpPr>
        <p:spPr>
          <a:xfrm>
            <a:off x="388644" y="354682"/>
            <a:ext cx="12913576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CCBD514-3368-F94E-CABE-BFCCC69EC89D}"/>
              </a:ext>
            </a:extLst>
          </p:cNvPr>
          <p:cNvSpPr/>
          <p:nvPr/>
        </p:nvSpPr>
        <p:spPr>
          <a:xfrm>
            <a:off x="413781" y="222115"/>
            <a:ext cx="1291357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90190BE6-AF03-224A-A189-60FFC4DA0A89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C29932-28BC-A21E-FB32-984355EBC7FF}"/>
              </a:ext>
            </a:extLst>
          </p:cNvPr>
          <p:cNvSpPr txBox="1"/>
          <p:nvPr/>
        </p:nvSpPr>
        <p:spPr>
          <a:xfrm>
            <a:off x="1437879" y="392782"/>
            <a:ext cx="118894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18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Lis  les mots suivants?</a:t>
            </a:r>
          </a:p>
          <a:p>
            <a:pPr defTabSz="685818">
              <a:defRPr/>
            </a:pPr>
            <a:r>
              <a:rPr lang="fr-FR" sz="2400" i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 </a:t>
            </a:r>
            <a:r>
              <a:rPr lang="fr-FR" sz="225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L’enseignant(e) montre les lettres dans un ordre aléatoire</a:t>
            </a:r>
            <a:r>
              <a:rPr lang="fr-FR" sz="2400" i="1" dirty="0"/>
              <a:t>.</a:t>
            </a:r>
            <a:endParaRPr lang="fr-FR" sz="2000" i="1" dirty="0">
              <a:latin typeface="Dosis" panose="02010703020202060003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4A92BCB3-D724-7657-7C5A-3188ED63E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766307"/>
              </p:ext>
            </p:extLst>
          </p:nvPr>
        </p:nvGraphicFramePr>
        <p:xfrm>
          <a:off x="1317250" y="3497579"/>
          <a:ext cx="11044239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81413">
                  <a:extLst>
                    <a:ext uri="{9D8B030D-6E8A-4147-A177-3AD203B41FA5}">
                      <a16:colId xmlns:a16="http://schemas.microsoft.com/office/drawing/2014/main" val="3166812100"/>
                    </a:ext>
                  </a:extLst>
                </a:gridCol>
                <a:gridCol w="3681413">
                  <a:extLst>
                    <a:ext uri="{9D8B030D-6E8A-4147-A177-3AD203B41FA5}">
                      <a16:colId xmlns:a16="http://schemas.microsoft.com/office/drawing/2014/main" val="2426094876"/>
                    </a:ext>
                  </a:extLst>
                </a:gridCol>
                <a:gridCol w="3681413">
                  <a:extLst>
                    <a:ext uri="{9D8B030D-6E8A-4147-A177-3AD203B41FA5}">
                      <a16:colId xmlns:a16="http://schemas.microsoft.com/office/drawing/2014/main" val="1695664224"/>
                    </a:ext>
                  </a:extLst>
                </a:gridCol>
              </a:tblGrid>
              <a:tr h="160493"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ball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prun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flamm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037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gliss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cri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parl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7549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trac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avril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</a:rPr>
                        <a:t>cartabl</a:t>
                      </a:r>
                      <a:r>
                        <a:rPr lang="fr-FR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e</a:t>
                      </a:r>
                      <a:endParaRPr lang="fr-MA" sz="6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569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MA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goutt</a:t>
                      </a:r>
                      <a:r>
                        <a:rPr lang="fr-MA" sz="6600" b="1" kern="0" spc="48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MA" sz="6600" b="1" kern="0" spc="480" dirty="0">
                          <a:solidFill>
                            <a:srgbClr val="106585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ouvrir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fr-MA" sz="6600" b="1" kern="0" spc="480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1701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804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7E8C24-DA99-38B5-645D-DE7B164DE1F3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AF020A-9247-3E51-467E-810529B131B9}"/>
              </a:ext>
            </a:extLst>
          </p:cNvPr>
          <p:cNvSpPr/>
          <p:nvPr/>
        </p:nvSpPr>
        <p:spPr>
          <a:xfrm>
            <a:off x="275854" y="342900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63EB4A4-3A46-952B-7425-A46965B3E722}"/>
              </a:ext>
            </a:extLst>
          </p:cNvPr>
          <p:cNvSpPr/>
          <p:nvPr/>
        </p:nvSpPr>
        <p:spPr>
          <a:xfrm>
            <a:off x="342901" y="1485902"/>
            <a:ext cx="13030202" cy="7179961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3" name="Bulle narrative : rectangle à coins arrondis 32">
            <a:extLst>
              <a:ext uri="{FF2B5EF4-FFF2-40B4-BE49-F238E27FC236}">
                <a16:creationId xmlns:a16="http://schemas.microsoft.com/office/drawing/2014/main" id="{6B171BFB-CFF9-9341-D11E-479BA567AFB6}"/>
              </a:ext>
            </a:extLst>
          </p:cNvPr>
          <p:cNvSpPr/>
          <p:nvPr/>
        </p:nvSpPr>
        <p:spPr>
          <a:xfrm>
            <a:off x="5684866" y="3607199"/>
            <a:ext cx="6811933" cy="2452636"/>
          </a:xfrm>
          <a:prstGeom prst="wedgeRoundRectCallout">
            <a:avLst>
              <a:gd name="adj1" fmla="val -86230"/>
              <a:gd name="adj2" fmla="val -1235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srgbClr val="215968"/>
              </a:solidFill>
              <a:latin typeface="Dosis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9874B0F-145F-42B0-6385-4A51EAD1F300}"/>
              </a:ext>
            </a:extLst>
          </p:cNvPr>
          <p:cNvSpPr txBox="1"/>
          <p:nvPr/>
        </p:nvSpPr>
        <p:spPr>
          <a:xfrm flipH="1">
            <a:off x="5832100" y="3712339"/>
            <a:ext cx="6517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34"/>
            <a:endParaRPr lang="fr-MA" sz="3200" b="1" dirty="0">
              <a:solidFill>
                <a:srgbClr val="215968"/>
              </a:solidFill>
              <a:latin typeface="Dosis" pitchFamily="2" charset="0"/>
            </a:endParaRPr>
          </a:p>
          <a:p>
            <a:pPr algn="ctr" defTabSz="685834"/>
            <a:r>
              <a:rPr lang="fr-MA" sz="3200" b="1" dirty="0">
                <a:solidFill>
                  <a:srgbClr val="215968"/>
                </a:solidFill>
                <a:latin typeface="Dosis" pitchFamily="2" charset="0"/>
              </a:rPr>
              <a:t>La séance d’aujourd’hui est terminée</a:t>
            </a:r>
          </a:p>
          <a:p>
            <a:pPr algn="ctr" defTabSz="685834"/>
            <a:r>
              <a:rPr lang="fr-MA" sz="3200" b="1" dirty="0">
                <a:solidFill>
                  <a:srgbClr val="215968"/>
                </a:solidFill>
                <a:latin typeface="Dosis" pitchFamily="2" charset="0"/>
              </a:rPr>
              <a:t> </a:t>
            </a:r>
          </a:p>
          <a:p>
            <a:pPr algn="ctr" defTabSz="685834"/>
            <a:r>
              <a:rPr lang="fr-MA" sz="3200" b="1" dirty="0">
                <a:solidFill>
                  <a:srgbClr val="215968"/>
                </a:solidFill>
                <a:latin typeface="Dosis" pitchFamily="2" charset="0"/>
              </a:rPr>
              <a:t>A demain ! </a:t>
            </a:r>
          </a:p>
          <a:p>
            <a:pPr marL="514364" indent="-514364" defTabSz="685834">
              <a:buFontTx/>
              <a:buChar char="-"/>
            </a:pPr>
            <a:endParaRPr lang="fr-MA" sz="3200" b="1" dirty="0">
              <a:solidFill>
                <a:srgbClr val="EEECE1">
                  <a:lumMod val="25000"/>
                </a:srgbClr>
              </a:solidFill>
              <a:latin typeface="Dosis" pitchFamily="2" charset="0"/>
            </a:endParaRPr>
          </a:p>
        </p:txBody>
      </p:sp>
      <p:pic>
        <p:nvPicPr>
          <p:cNvPr id="7" name="Image 6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CE009262-ECC6-6453-617E-99EABA52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" y="3390900"/>
            <a:ext cx="532118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3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84DB-06AD-D0E2-8538-3F09DE4C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27F43D-2AAC-3924-3C8D-F1B03F83B3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8286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555" b="-5555"/>
            </a:stretch>
          </a:blipFill>
        </p:spPr>
        <p:txBody>
          <a:bodyPr/>
          <a:lstStyle/>
          <a:p>
            <a:pPr marL="0" marR="0" lvl="0" indent="0" algn="just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3FF3D4-5F97-F646-3844-63C78EA24D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8997" y="275037"/>
            <a:ext cx="442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MA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 l’enseignant (e)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9242F9B-4AEB-BD76-F321-C208D128D45D}"/>
              </a:ext>
            </a:extLst>
          </p:cNvPr>
          <p:cNvGrpSpPr/>
          <p:nvPr/>
        </p:nvGrpSpPr>
        <p:grpSpPr>
          <a:xfrm>
            <a:off x="513805" y="342900"/>
            <a:ext cx="12408211" cy="9294456"/>
            <a:chOff x="312517" y="227366"/>
            <a:chExt cx="8518967" cy="6196583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8F5EE306-3E44-3D7B-5BB4-7D3421C2E243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C7ECC7D-E25B-80B4-444C-55A3BB059559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700" dirty="0">
                <a:latin typeface="Dosis" pitchFamily="2" charset="0"/>
              </a:endParaRPr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3A2566D-5520-DAAF-8D1F-7D8332ADF52F}"/>
                </a:ext>
              </a:extLst>
            </p:cNvPr>
            <p:cNvSpPr/>
            <p:nvPr/>
          </p:nvSpPr>
          <p:spPr>
            <a:xfrm flipH="1">
              <a:off x="2048059" y="368699"/>
              <a:ext cx="4970000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Pictogrammes pour la gestion de la séance. </a:t>
              </a:r>
              <a:endParaRPr lang="ar-MA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3011423-B9FB-0F83-B5A1-13CDF18D50C7}"/>
              </a:ext>
            </a:extLst>
          </p:cNvPr>
          <p:cNvGrpSpPr/>
          <p:nvPr/>
        </p:nvGrpSpPr>
        <p:grpSpPr>
          <a:xfrm>
            <a:off x="981248" y="1720589"/>
            <a:ext cx="11733013" cy="7588800"/>
            <a:chOff x="927300" y="1714500"/>
            <a:chExt cx="11861398" cy="7588800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BC1FA995-CAA2-AE95-E9F6-5D9E56FDAD54}"/>
                </a:ext>
              </a:extLst>
            </p:cNvPr>
            <p:cNvGrpSpPr/>
            <p:nvPr/>
          </p:nvGrpSpPr>
          <p:grpSpPr>
            <a:xfrm>
              <a:off x="927300" y="5617007"/>
              <a:ext cx="11861398" cy="3686293"/>
              <a:chOff x="879241" y="2081147"/>
              <a:chExt cx="15157229" cy="3686293"/>
            </a:xfrm>
          </p:grpSpPr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E158EF12-D2CB-A3FF-098D-5AB67BD51FB7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52" name="Rectangle : coins arrondis 18 - 2">
                  <a:extLst>
                    <a:ext uri="{FF2B5EF4-FFF2-40B4-BE49-F238E27FC236}">
                      <a16:creationId xmlns:a16="http://schemas.microsoft.com/office/drawing/2014/main" id="{74A4870A-2223-67C2-B0EC-BCF3A4F10399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53" name="Rectangle : coins arrondis 18 - 2">
                  <a:extLst>
                    <a:ext uri="{FF2B5EF4-FFF2-40B4-BE49-F238E27FC236}">
                      <a16:creationId xmlns:a16="http://schemas.microsoft.com/office/drawing/2014/main" id="{1EDA6F81-318E-8C02-2B46-DAAF030FDBE5}"/>
                    </a:ext>
                  </a:extLst>
                </p:cNvPr>
                <p:cNvSpPr/>
                <p:nvPr/>
              </p:nvSpPr>
              <p:spPr>
                <a:xfrm flipH="1">
                  <a:off x="190445" y="4441960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Passage au tableau.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Un élève réalise la tâche. </a:t>
                  </a:r>
                </a:p>
              </p:txBody>
            </p:sp>
          </p:grpSp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9D773EE3-80D7-D69E-C7BB-1E3132D166D2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50" name="Rectangle : coins arrondis 18 - 2">
                  <a:extLst>
                    <a:ext uri="{FF2B5EF4-FFF2-40B4-BE49-F238E27FC236}">
                      <a16:creationId xmlns:a16="http://schemas.microsoft.com/office/drawing/2014/main" id="{65C106B6-984B-54EF-8988-21C106032C95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51" name="Rectangle : coins arrondis 18 - 2">
                  <a:extLst>
                    <a:ext uri="{FF2B5EF4-FFF2-40B4-BE49-F238E27FC236}">
                      <a16:creationId xmlns:a16="http://schemas.microsoft.com/office/drawing/2014/main" id="{B1198DE2-FB54-4B81-84DC-EF9991D21CB1}"/>
                    </a:ext>
                  </a:extLst>
                </p:cNvPr>
                <p:cNvSpPr/>
                <p:nvPr/>
              </p:nvSpPr>
              <p:spPr>
                <a:xfrm flipH="1">
                  <a:off x="190445" y="4441960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Travail en binôme.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travaillent à deux . </a:t>
                  </a:r>
                  <a:endParaRPr kumimoji="0" lang="ar-MA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76A27635-36A8-C161-E414-C3C37024AA4C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86293"/>
                <a:chOff x="190446" y="2577358"/>
                <a:chExt cx="3016583" cy="2751266"/>
              </a:xfrm>
            </p:grpSpPr>
            <p:sp>
              <p:nvSpPr>
                <p:cNvPr id="46" name="Rectangle : coins arrondis 18 - 2">
                  <a:extLst>
                    <a:ext uri="{FF2B5EF4-FFF2-40B4-BE49-F238E27FC236}">
                      <a16:creationId xmlns:a16="http://schemas.microsoft.com/office/drawing/2014/main" id="{0D87C4EA-5121-2064-9F77-17D40C29762B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7" name="Rectangle : coins arrondis 18 - 2">
                  <a:extLst>
                    <a:ext uri="{FF2B5EF4-FFF2-40B4-BE49-F238E27FC236}">
                      <a16:creationId xmlns:a16="http://schemas.microsoft.com/office/drawing/2014/main" id="{CEEC63C3-7658-EF2F-82AF-37CBF83A6D6A}"/>
                    </a:ext>
                  </a:extLst>
                </p:cNvPr>
                <p:cNvSpPr/>
                <p:nvPr/>
              </p:nvSpPr>
              <p:spPr>
                <a:xfrm flipH="1">
                  <a:off x="190446" y="4441960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Pratique autonome.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L’enseignant(e)  circule entre les rangs. </a:t>
                  </a:r>
                  <a:endParaRPr kumimoji="0" lang="ar-MA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8" name="Rectangle : coins arrondis 18 - 2">
                  <a:extLst>
                    <a:ext uri="{FF2B5EF4-FFF2-40B4-BE49-F238E27FC236}">
                      <a16:creationId xmlns:a16="http://schemas.microsoft.com/office/drawing/2014/main" id="{BE956582-E98C-070F-EAB8-E64B2610299B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9" name="Rectangle : coins arrondis 18 - 2">
                  <a:extLst>
                    <a:ext uri="{FF2B5EF4-FFF2-40B4-BE49-F238E27FC236}">
                      <a16:creationId xmlns:a16="http://schemas.microsoft.com/office/drawing/2014/main" id="{C72CC5A6-D360-68FA-F457-A90C4545C9CD}"/>
                    </a:ext>
                  </a:extLst>
                </p:cNvPr>
                <p:cNvSpPr/>
                <p:nvPr/>
              </p:nvSpPr>
              <p:spPr>
                <a:xfrm flipH="1">
                  <a:off x="1767187" y="4441960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Devoir à la maison.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recopient leurs devoirs</a:t>
                  </a:r>
                </a:p>
              </p:txBody>
            </p:sp>
          </p:grp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68D5201-3DD6-60A7-144F-6B0B85078B42}"/>
                </a:ext>
              </a:extLst>
            </p:cNvPr>
            <p:cNvGrpSpPr/>
            <p:nvPr/>
          </p:nvGrpSpPr>
          <p:grpSpPr>
            <a:xfrm>
              <a:off x="927300" y="1714500"/>
              <a:ext cx="11861398" cy="3648780"/>
              <a:chOff x="879241" y="2081147"/>
              <a:chExt cx="15157229" cy="3648780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7A165859-027C-E527-F5EA-1A5F56E28841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41" name="Rectangle : coins arrondis 18 - 2">
                  <a:extLst>
                    <a:ext uri="{FF2B5EF4-FFF2-40B4-BE49-F238E27FC236}">
                      <a16:creationId xmlns:a16="http://schemas.microsoft.com/office/drawing/2014/main" id="{430F5EDF-4451-A9B9-E6AA-FFF1C5808923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2" name="Rectangle : coins arrondis 18 - 2">
                  <a:extLst>
                    <a:ext uri="{FF2B5EF4-FFF2-40B4-BE49-F238E27FC236}">
                      <a16:creationId xmlns:a16="http://schemas.microsoft.com/office/drawing/2014/main" id="{709C9248-CA69-7562-D943-9C82C2842B28}"/>
                    </a:ext>
                  </a:extLst>
                </p:cNvPr>
                <p:cNvSpPr/>
                <p:nvPr/>
              </p:nvSpPr>
              <p:spPr>
                <a:xfrm flipH="1">
                  <a:off x="190445" y="4413962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Modelage.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écoutent. </a:t>
                  </a:r>
                </a:p>
              </p:txBody>
            </p:sp>
          </p:grpSp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58B03B95-366E-9C0B-BFDE-455628C83D22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39" name="Rectangle : coins arrondis 18 - 2">
                  <a:extLst>
                    <a:ext uri="{FF2B5EF4-FFF2-40B4-BE49-F238E27FC236}">
                      <a16:creationId xmlns:a16="http://schemas.microsoft.com/office/drawing/2014/main" id="{514E6512-BEEE-8126-76AB-F4A0E859C64B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0" name="Rectangle : coins arrondis 18 - 2">
                  <a:extLst>
                    <a:ext uri="{FF2B5EF4-FFF2-40B4-BE49-F238E27FC236}">
                      <a16:creationId xmlns:a16="http://schemas.microsoft.com/office/drawing/2014/main" id="{71EF0337-508E-088B-CAEA-1713D63A4060}"/>
                    </a:ext>
                  </a:extLst>
                </p:cNvPr>
                <p:cNvSpPr/>
                <p:nvPr/>
              </p:nvSpPr>
              <p:spPr>
                <a:xfrm flipH="1">
                  <a:off x="190445" y="4413962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Questions directes.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 e) désigne des élèves</a:t>
                  </a:r>
                  <a:endParaRPr kumimoji="0" lang="ar-MA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F0922-BD23-4763-B4EC-136526A06549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48780"/>
                <a:chOff x="190446" y="2577358"/>
                <a:chExt cx="3016583" cy="2723268"/>
              </a:xfrm>
            </p:grpSpPr>
            <p:sp>
              <p:nvSpPr>
                <p:cNvPr id="35" name="Rectangle : coins arrondis 18 - 2">
                  <a:extLst>
                    <a:ext uri="{FF2B5EF4-FFF2-40B4-BE49-F238E27FC236}">
                      <a16:creationId xmlns:a16="http://schemas.microsoft.com/office/drawing/2014/main" id="{FFC310CD-5538-B04D-2902-D37BF99521C3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6" name="Rectangle : coins arrondis 18 - 2">
                  <a:extLst>
                    <a:ext uri="{FF2B5EF4-FFF2-40B4-BE49-F238E27FC236}">
                      <a16:creationId xmlns:a16="http://schemas.microsoft.com/office/drawing/2014/main" id="{FD1CA468-03A3-AA94-CAFE-569DCF32AE6C}"/>
                    </a:ext>
                  </a:extLst>
                </p:cNvPr>
                <p:cNvSpPr/>
                <p:nvPr/>
              </p:nvSpPr>
              <p:spPr>
                <a:xfrm flipH="1">
                  <a:off x="190446" y="4413962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Répétition chorale.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Toute la classe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participe. </a:t>
                  </a:r>
                </a:p>
              </p:txBody>
            </p:sp>
            <p:sp>
              <p:nvSpPr>
                <p:cNvPr id="37" name="Rectangle : coins arrondis 18 - 2">
                  <a:extLst>
                    <a:ext uri="{FF2B5EF4-FFF2-40B4-BE49-F238E27FC236}">
                      <a16:creationId xmlns:a16="http://schemas.microsoft.com/office/drawing/2014/main" id="{B6BE2EF8-0DE7-565C-C59A-9C86F57BDF66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8" name="Rectangle : coins arrondis 18 - 2">
                  <a:extLst>
                    <a:ext uri="{FF2B5EF4-FFF2-40B4-BE49-F238E27FC236}">
                      <a16:creationId xmlns:a16="http://schemas.microsoft.com/office/drawing/2014/main" id="{D4831129-F538-714D-07D7-F35757154E75}"/>
                    </a:ext>
                  </a:extLst>
                </p:cNvPr>
                <p:cNvSpPr/>
                <p:nvPr/>
              </p:nvSpPr>
              <p:spPr>
                <a:xfrm flipH="1">
                  <a:off x="1767187" y="4413962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Observation.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observent</a:t>
                  </a:r>
                  <a:endParaRPr kumimoji="0" lang="ar-MA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</p:grpSp>
      </p:grpSp>
      <p:pic>
        <p:nvPicPr>
          <p:cNvPr id="54" name="Image 53">
            <a:extLst>
              <a:ext uri="{FF2B5EF4-FFF2-40B4-BE49-F238E27FC236}">
                <a16:creationId xmlns:a16="http://schemas.microsoft.com/office/drawing/2014/main" id="{2FD0F5FA-7E26-55F0-4207-5896D22978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76" y="1964530"/>
            <a:ext cx="1981301" cy="203147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5512FFF9-9E0A-9C27-0109-3946C0852C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0" t="15392" r="7546" b="7116"/>
          <a:stretch/>
        </p:blipFill>
        <p:spPr>
          <a:xfrm>
            <a:off x="4205740" y="2119562"/>
            <a:ext cx="2065132" cy="187255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E746FCC9-443E-1800-7E8D-ABF5C061D90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7409" y="2058554"/>
            <a:ext cx="1953730" cy="186908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531F7CFC-1A65-FC99-2AA2-EFAC9477C44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410068" y="5990453"/>
            <a:ext cx="1878836" cy="1803149"/>
          </a:xfrm>
          <a:prstGeom prst="roundRect">
            <a:avLst>
              <a:gd name="adj" fmla="val 11078"/>
            </a:avLst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ADCB60BA-C1F7-125A-EC28-8FBDC81A93A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17" y="6031915"/>
            <a:ext cx="1750622" cy="1698823"/>
          </a:xfrm>
          <a:prstGeom prst="rect">
            <a:avLst/>
          </a:prstGeom>
        </p:spPr>
      </p:pic>
      <p:pic>
        <p:nvPicPr>
          <p:cNvPr id="59" name="Image 58" descr="Une image contenant dessin humoristique, dessin, illustration, croquis&#10;&#10;Description générée automatiquement">
            <a:extLst>
              <a:ext uri="{FF2B5EF4-FFF2-40B4-BE49-F238E27FC236}">
                <a16:creationId xmlns:a16="http://schemas.microsoft.com/office/drawing/2014/main" id="{DB3906AE-9ADD-915C-9255-95028FC4761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7600" y="2024160"/>
            <a:ext cx="1514121" cy="2063355"/>
          </a:xfrm>
          <a:prstGeom prst="rect">
            <a:avLst/>
          </a:prstGeom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727AAC13-BCEC-631A-3311-2E00166B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994" y="5965886"/>
            <a:ext cx="1905001" cy="18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Image 60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11FFE867-8B64-F4EC-2252-3A2ED205986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68" y="6049233"/>
            <a:ext cx="1822346" cy="16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9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7C109445-F55E-DE60-7D27-858E1DB22C9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C6D6A489-F406-3292-97C0-95DDE4EF465D}"/>
              </a:ext>
            </a:extLst>
          </p:cNvPr>
          <p:cNvGrpSpPr/>
          <p:nvPr/>
        </p:nvGrpSpPr>
        <p:grpSpPr>
          <a:xfrm>
            <a:off x="983197" y="1333500"/>
            <a:ext cx="12001500" cy="7427948"/>
            <a:chOff x="0" y="0"/>
            <a:chExt cx="3895412" cy="255517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A1BA34FA-79AF-67A8-87D2-D7B97195C3F6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ctr" defTabSz="685834">
                <a:defRPr/>
              </a:pPr>
              <a:endParaRPr lang="fr-MA" sz="160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861A9722-8353-9D8F-0B17-E4548BBF22F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1" tIns="38101" rIns="38101" bIns="38101" rtlCol="0" anchor="ctr"/>
            <a:lstStyle/>
            <a:p>
              <a:pPr algn="ctr" defTabSz="685834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24" name="Freeform 7">
            <a:extLst>
              <a:ext uri="{FF2B5EF4-FFF2-40B4-BE49-F238E27FC236}">
                <a16:creationId xmlns:a16="http://schemas.microsoft.com/office/drawing/2014/main" id="{8B9C7CEF-D288-3ACF-5EFB-1E516A7EA05C}"/>
              </a:ext>
            </a:extLst>
          </p:cNvPr>
          <p:cNvSpPr/>
          <p:nvPr/>
        </p:nvSpPr>
        <p:spPr>
          <a:xfrm>
            <a:off x="1179966" y="571500"/>
            <a:ext cx="929375" cy="892201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57842" y="1712990"/>
            <a:ext cx="7520365" cy="54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00">
              <a:lnSpc>
                <a:spcPts val="4199"/>
              </a:lnSpc>
              <a:defRPr/>
            </a:pPr>
            <a:r>
              <a:rPr lang="en-US" sz="3600" dirty="0">
                <a:solidFill>
                  <a:srgbClr val="1F497D"/>
                </a:solidFill>
                <a:latin typeface="Carelia"/>
              </a:rPr>
              <a:t>Plan de la séance 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520975FF-C4E0-5D86-270B-BF29A19BF229}"/>
              </a:ext>
            </a:extLst>
          </p:cNvPr>
          <p:cNvSpPr txBox="1"/>
          <p:nvPr/>
        </p:nvSpPr>
        <p:spPr>
          <a:xfrm>
            <a:off x="1457379" y="3699359"/>
            <a:ext cx="407974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2400" dirty="0">
                <a:solidFill>
                  <a:srgbClr val="8DC63F"/>
                </a:solidFill>
                <a:latin typeface="Carelia"/>
              </a:rPr>
              <a:t>   </a:t>
            </a:r>
            <a:endParaRPr lang="en-US" sz="2400" dirty="0">
              <a:solidFill>
                <a:srgbClr val="106585"/>
              </a:solidFill>
              <a:latin typeface="Carelia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37F3FF47-A181-13AB-6870-33D6FABA820F}"/>
              </a:ext>
            </a:extLst>
          </p:cNvPr>
          <p:cNvSpPr txBox="1"/>
          <p:nvPr/>
        </p:nvSpPr>
        <p:spPr>
          <a:xfrm>
            <a:off x="3010780" y="5487936"/>
            <a:ext cx="6511449" cy="411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3200" dirty="0">
                <a:solidFill>
                  <a:srgbClr val="106585"/>
                </a:solidFill>
                <a:latin typeface="Carelia"/>
              </a:rPr>
              <a:t>    3. </a:t>
            </a:r>
            <a:r>
              <a:rPr lang="fr-MA" sz="3200" dirty="0">
                <a:solidFill>
                  <a:srgbClr val="106585"/>
                </a:solidFill>
                <a:latin typeface="Carelia"/>
              </a:rPr>
              <a:t>Rebrassage de la lecture</a:t>
            </a:r>
            <a:endParaRPr lang="en-US" sz="3200" dirty="0">
              <a:solidFill>
                <a:srgbClr val="106585"/>
              </a:solidFill>
              <a:latin typeface="Carelia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E6C1C41-DB0E-EB18-709F-86830A881F23}"/>
              </a:ext>
            </a:extLst>
          </p:cNvPr>
          <p:cNvSpPr txBox="1"/>
          <p:nvPr/>
        </p:nvSpPr>
        <p:spPr>
          <a:xfrm>
            <a:off x="3083484" y="3322172"/>
            <a:ext cx="2965418" cy="411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3200" dirty="0">
                <a:solidFill>
                  <a:srgbClr val="8DC63F"/>
                </a:solidFill>
                <a:latin typeface="Carelia"/>
              </a:rPr>
              <a:t>    </a:t>
            </a:r>
            <a:r>
              <a:rPr lang="en-US" sz="3200" dirty="0">
                <a:solidFill>
                  <a:srgbClr val="106585"/>
                </a:solidFill>
                <a:latin typeface="Carelia"/>
              </a:rPr>
              <a:t>1.Rituel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62D5657B-BE79-BE5F-8DF7-DAFA860B9E8D}"/>
              </a:ext>
            </a:extLst>
          </p:cNvPr>
          <p:cNvSpPr txBox="1"/>
          <p:nvPr/>
        </p:nvSpPr>
        <p:spPr>
          <a:xfrm>
            <a:off x="1692101" y="5167660"/>
            <a:ext cx="10157725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6690" lvl="1" defTabSz="685800">
              <a:lnSpc>
                <a:spcPts val="2291"/>
              </a:lnSpc>
              <a:spcAft>
                <a:spcPts val="450"/>
              </a:spcAft>
              <a:defRPr/>
            </a:pPr>
            <a:r>
              <a:rPr lang="pt-B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Dosis" pitchFamily="2" charset="0"/>
                <a:ea typeface="Cambria" panose="02040503050406030204" pitchFamily="18" charset="0"/>
              </a:rPr>
              <a:t>   </a:t>
            </a:r>
            <a:endParaRPr lang="en-US" sz="2550" dirty="0">
              <a:solidFill>
                <a:prstClr val="black">
                  <a:lumMod val="75000"/>
                  <a:lumOff val="25000"/>
                </a:prstClr>
              </a:solidFill>
              <a:latin typeface="Dosis" pitchFamily="2" charset="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D7802530-3095-C792-91F3-9A931590EAAC}"/>
              </a:ext>
            </a:extLst>
          </p:cNvPr>
          <p:cNvSpPr txBox="1"/>
          <p:nvPr/>
        </p:nvSpPr>
        <p:spPr>
          <a:xfrm>
            <a:off x="3010780" y="4386746"/>
            <a:ext cx="7520365" cy="411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3200" dirty="0">
                <a:solidFill>
                  <a:srgbClr val="106585"/>
                </a:solidFill>
                <a:latin typeface="Carelia"/>
              </a:rPr>
              <a:t>    2.  </a:t>
            </a:r>
            <a:r>
              <a:rPr lang="en-US" sz="3200" dirty="0" err="1">
                <a:solidFill>
                  <a:srgbClr val="106585"/>
                </a:solidFill>
                <a:latin typeface="Carelia"/>
              </a:rPr>
              <a:t>Rebrassage</a:t>
            </a:r>
            <a:r>
              <a:rPr lang="en-US" sz="3200" dirty="0">
                <a:solidFill>
                  <a:srgbClr val="106585"/>
                </a:solidFill>
                <a:latin typeface="Carelia"/>
              </a:rPr>
              <a:t> du  </a:t>
            </a:r>
            <a:r>
              <a:rPr lang="en-US" sz="3200" dirty="0" err="1">
                <a:solidFill>
                  <a:srgbClr val="106585"/>
                </a:solidFill>
                <a:latin typeface="Carelia"/>
              </a:rPr>
              <a:t>vocabulaire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18F8EA67-BF7E-65A3-1CCD-5614884CF1B6}"/>
              </a:ext>
            </a:extLst>
          </p:cNvPr>
          <p:cNvSpPr txBox="1"/>
          <p:nvPr/>
        </p:nvSpPr>
        <p:spPr>
          <a:xfrm>
            <a:off x="3032022" y="6723871"/>
            <a:ext cx="9388578" cy="411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3200" dirty="0">
                <a:solidFill>
                  <a:srgbClr val="106585"/>
                </a:solidFill>
                <a:latin typeface="Carelia"/>
              </a:rPr>
              <a:t>    4. </a:t>
            </a:r>
            <a:r>
              <a:rPr lang="fr-MA" sz="3200" dirty="0">
                <a:solidFill>
                  <a:srgbClr val="106585"/>
                </a:solidFill>
                <a:latin typeface="Carelia"/>
              </a:rPr>
              <a:t>Passation du test de validation du palier 3</a:t>
            </a:r>
            <a:endParaRPr lang="en-US" sz="3200" dirty="0">
              <a:solidFill>
                <a:srgbClr val="106585"/>
              </a:solidFill>
              <a:latin typeface="Carelia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523197-8982-73B4-6994-7B40341F128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96907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5A196-0D03-F749-8501-C568B82D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059BA2-8C1A-6FEF-5F9A-FC719DB8DBE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83A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AEE6DD-16E4-CE75-DB1F-DC9C60DD79BC}"/>
              </a:ext>
            </a:extLst>
          </p:cNvPr>
          <p:cNvSpPr/>
          <p:nvPr/>
        </p:nvSpPr>
        <p:spPr>
          <a:xfrm>
            <a:off x="275854" y="342900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B5FDAA7-1FB0-58C4-C153-BEF09720A2E7}"/>
              </a:ext>
            </a:extLst>
          </p:cNvPr>
          <p:cNvSpPr/>
          <p:nvPr/>
        </p:nvSpPr>
        <p:spPr>
          <a:xfrm>
            <a:off x="285753" y="342900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EEDDC6B7-CAD5-F3E6-5F1E-CF33FA3A5217}"/>
              </a:ext>
            </a:extLst>
          </p:cNvPr>
          <p:cNvSpPr/>
          <p:nvPr/>
        </p:nvSpPr>
        <p:spPr>
          <a:xfrm>
            <a:off x="562942" y="598983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C96612-8ADA-2516-5D6E-90142027279A}"/>
              </a:ext>
            </a:extLst>
          </p:cNvPr>
          <p:cNvSpPr txBox="1"/>
          <p:nvPr/>
        </p:nvSpPr>
        <p:spPr>
          <a:xfrm>
            <a:off x="1254314" y="388022"/>
            <a:ext cx="993116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vos ardoises et vos livrets de français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120C3E-68FC-9D86-45DB-1E5CCE50FB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561" y="342900"/>
            <a:ext cx="1072972" cy="992461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A0F5B73-4673-B158-7158-DF81D6459657}"/>
              </a:ext>
            </a:extLst>
          </p:cNvPr>
          <p:cNvGrpSpPr/>
          <p:nvPr/>
        </p:nvGrpSpPr>
        <p:grpSpPr>
          <a:xfrm>
            <a:off x="989239" y="3859170"/>
            <a:ext cx="11506508" cy="3533358"/>
            <a:chOff x="-3805047" y="3869835"/>
            <a:chExt cx="6297262" cy="2753069"/>
          </a:xfrm>
        </p:grpSpPr>
        <p:sp>
          <p:nvSpPr>
            <p:cNvPr id="9" name="Rectangle : coins arrondis 18 - 2">
              <a:extLst>
                <a:ext uri="{FF2B5EF4-FFF2-40B4-BE49-F238E27FC236}">
                  <a16:creationId xmlns:a16="http://schemas.microsoft.com/office/drawing/2014/main" id="{06AE3FB6-617E-30CE-17D9-E4944BB22D51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18 - 2">
              <a:extLst>
                <a:ext uri="{FF2B5EF4-FFF2-40B4-BE49-F238E27FC236}">
                  <a16:creationId xmlns:a16="http://schemas.microsoft.com/office/drawing/2014/main" id="{AD7D1A10-A7C4-A797-618D-2504E07EB108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2DB4658C-20DC-72AA-17DA-FB2A1D58EE00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2" name="Rectangle : coins arrondis 18 - 2">
              <a:extLst>
                <a:ext uri="{FF2B5EF4-FFF2-40B4-BE49-F238E27FC236}">
                  <a16:creationId xmlns:a16="http://schemas.microsoft.com/office/drawing/2014/main" id="{5BCD92FE-BC16-F3AC-6E4B-C0BFF7AC5F18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BAFD3358-AABE-DF7E-98AA-2F20F273668D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4" name="Rectangle : coins arrondis 18 - 2">
              <a:extLst>
                <a:ext uri="{FF2B5EF4-FFF2-40B4-BE49-F238E27FC236}">
                  <a16:creationId xmlns:a16="http://schemas.microsoft.com/office/drawing/2014/main" id="{62035628-88FB-2BF2-F5C3-E93661715A72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F9355F0F-29F7-D4CB-8F41-4832BC02109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1914" y="4272070"/>
            <a:ext cx="2053088" cy="1905077"/>
          </a:xfrm>
          <a:prstGeom prst="rect">
            <a:avLst/>
          </a:prstGeom>
        </p:spPr>
      </p:pic>
      <p:pic>
        <p:nvPicPr>
          <p:cNvPr id="28" name="Image 27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3BA58975-B1CB-DD2C-423A-C5CAADDF86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6141044" y="4509253"/>
            <a:ext cx="1433911" cy="1611393"/>
          </a:xfrm>
          <a:prstGeom prst="rect">
            <a:avLst/>
          </a:prstGeom>
        </p:spPr>
      </p:pic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F0D41098-A5F4-87AE-34B2-534A72BD6D7C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85235724"/>
              </p:ext>
            </p:extLst>
          </p:nvPr>
        </p:nvGraphicFramePr>
        <p:xfrm>
          <a:off x="1" y="-64418"/>
          <a:ext cx="137160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8918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51589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700534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24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A7E8A605-0F35-0036-991E-BDF3EA34E4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8585" y="4157168"/>
            <a:ext cx="2456556" cy="213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6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DDE4D-70E6-A77C-8F7A-9853D612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52B4E5-DF5C-71D8-950C-AC71E9583078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593E7C-BBD8-FF81-D60F-F45BC533BDF4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45F961A-9D37-EC65-CA2D-DCFBDB9AA6C6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bg2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Dictée flash</a:t>
            </a: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BD8D-7790-A7E5-6F5A-4DAACFA2A94B}"/>
              </a:ext>
            </a:extLst>
          </p:cNvPr>
          <p:cNvSpPr txBox="1"/>
          <p:nvPr/>
        </p:nvSpPr>
        <p:spPr>
          <a:xfrm>
            <a:off x="4114800" y="5431937"/>
            <a:ext cx="5791201" cy="819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6911"/>
              </a:lnSpc>
              <a:spcAft>
                <a:spcPts val="900"/>
              </a:spcAft>
              <a:defRPr/>
            </a:pPr>
            <a:r>
              <a:rPr lang="fr-MA" sz="5400" b="1" dirty="0">
                <a:solidFill>
                  <a:schemeClr val="bg2">
                    <a:lumMod val="50000"/>
                  </a:schemeClr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mots simples</a:t>
            </a:r>
            <a:endParaRPr lang="fr-FR" sz="5400" b="1" dirty="0">
              <a:solidFill>
                <a:schemeClr val="bg2">
                  <a:lumMod val="50000"/>
                </a:schemeClr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990A38F-5DE4-91E9-A9A9-6F6B144FA0F7}"/>
              </a:ext>
            </a:extLst>
          </p:cNvPr>
          <p:cNvGrpSpPr/>
          <p:nvPr/>
        </p:nvGrpSpPr>
        <p:grpSpPr>
          <a:xfrm>
            <a:off x="13855" y="190500"/>
            <a:ext cx="2240841" cy="841410"/>
            <a:chOff x="3663231" y="3540342"/>
            <a:chExt cx="1066274" cy="38554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76B2470-AC12-D2F7-77D5-B7F461CB3592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240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1E691FD-0A56-3EF4-352D-FDA8A9E35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BB8EE05-52A4-9831-A716-E0E5D55747E6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211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240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75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59CD-A6C6-C82C-3FE8-97A93078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CB42E0-36D9-507B-D496-D059B272F4CE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8214C-2CB6-5DDD-B475-0C9BC62971C3}"/>
              </a:ext>
            </a:extLst>
          </p:cNvPr>
          <p:cNvSpPr/>
          <p:nvPr/>
        </p:nvSpPr>
        <p:spPr>
          <a:xfrm>
            <a:off x="499634" y="605596"/>
            <a:ext cx="12950412" cy="9338503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algn="ctr" defTabSz="685834"/>
            <a:r>
              <a:rPr lang="fr-MA" sz="8000" b="1" dirty="0">
                <a:solidFill>
                  <a:srgbClr val="106585"/>
                </a:solidFill>
                <a:latin typeface="Dosis" pitchFamily="2" charset="0"/>
              </a:rPr>
              <a:t>classe-cravate-plume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7C8C984-3430-8910-301F-1ACDE3C2BFAB}"/>
              </a:ext>
            </a:extLst>
          </p:cNvPr>
          <p:cNvSpPr/>
          <p:nvPr/>
        </p:nvSpPr>
        <p:spPr>
          <a:xfrm>
            <a:off x="499634" y="627985"/>
            <a:ext cx="12978987" cy="1142999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FDD177-3F08-0EAF-D8B3-29681056CA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27" y="487304"/>
            <a:ext cx="1446339" cy="1442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7BB980-AA70-F51F-22E6-ED183D56DDE3}"/>
              </a:ext>
            </a:extLst>
          </p:cNvPr>
          <p:cNvSpPr txBox="1"/>
          <p:nvPr/>
        </p:nvSpPr>
        <p:spPr>
          <a:xfrm>
            <a:off x="1435439" y="605597"/>
            <a:ext cx="9931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Je vais vous dicter quelques mots.</a:t>
            </a:r>
          </a:p>
          <a:p>
            <a:pPr defTabSz="685834"/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Ecoutez bien , soyez attentifs.</a:t>
            </a:r>
          </a:p>
        </p:txBody>
      </p:sp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AC28EE45-108E-970C-CB36-57E4FBA103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4" y="4299188"/>
            <a:ext cx="4654805" cy="5292378"/>
          </a:xfrm>
          <a:prstGeom prst="rect">
            <a:avLst/>
          </a:prstGeom>
        </p:spPr>
      </p:pic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6AA237A9-08AC-3541-E414-3EA1D88EC691}"/>
              </a:ext>
            </a:extLst>
          </p:cNvPr>
          <p:cNvSpPr/>
          <p:nvPr/>
        </p:nvSpPr>
        <p:spPr>
          <a:xfrm>
            <a:off x="3124200" y="3264645"/>
            <a:ext cx="9525000" cy="4020403"/>
          </a:xfrm>
          <a:prstGeom prst="wedgeRoundRectCallout">
            <a:avLst>
              <a:gd name="adj1" fmla="val -48392"/>
              <a:gd name="adj2" fmla="val -18782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200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B5B7631-9A7C-BAEB-D6D8-D8805E1904E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14B56F9-10AD-ADB5-B6DB-8C9AA4235E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CDA18739-92E0-DAE5-52F9-FBD385F8C53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C264DC7-3D24-49A1-C655-9B02619BBC7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A71D67F9-558B-A9E1-68C8-F3B6C5FA5E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2F61C64-8FF6-B939-5EA8-DFB766C8900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3EB06B5-BEDE-3920-24A8-5DEAF95EA6C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FC703C77-297F-A3CA-E555-577D7BB18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849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25139</TotalTime>
  <Words>1603</Words>
  <Application>Microsoft Office PowerPoint</Application>
  <PresentationFormat>Personnalisé</PresentationFormat>
  <Paragraphs>334</Paragraphs>
  <Slides>42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0" baseType="lpstr">
      <vt:lpstr>Carelia</vt:lpstr>
      <vt:lpstr>A Massir Ballpoint</vt:lpstr>
      <vt:lpstr>Dosis</vt:lpstr>
      <vt:lpstr>Calibri</vt:lpstr>
      <vt:lpstr>Arimo Italics</vt:lpstr>
      <vt:lpstr>Arial</vt:lpstr>
      <vt:lpstr>Microsoft Uighur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youssef saadani</dc:creator>
  <cp:lastModifiedBy>AMAADID RACHID</cp:lastModifiedBy>
  <cp:revision>770</cp:revision>
  <dcterms:created xsi:type="dcterms:W3CDTF">2006-08-16T00:00:00Z</dcterms:created>
  <dcterms:modified xsi:type="dcterms:W3CDTF">2025-09-26T12:04:34Z</dcterms:modified>
  <dc:identifier>DAFtlvZnwz4</dc:identifier>
</cp:coreProperties>
</file>